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58" r:id="rId1"/>
  </p:sldMasterIdLst>
  <p:notesMasterIdLst>
    <p:notesMasterId r:id="rId24"/>
  </p:notesMasterIdLst>
  <p:handoutMasterIdLst>
    <p:handoutMasterId r:id="rId25"/>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Θέση ημερομηνίας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4961038-E69E-4522-97BB-EB99858856DE}" type="datetime1">
              <a:rPr lang="el-GR" smtClean="0"/>
              <a:t>25/Μαϊ/2022</a:t>
            </a:fld>
            <a:endParaRPr lang="en-US" dirty="0"/>
          </a:p>
        </p:txBody>
      </p:sp>
      <p:sp>
        <p:nvSpPr>
          <p:cNvPr id="4" name="Θέση υποσέλιδου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Θέση αριθμού διαφάνειας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7126FDC-224F-40D9-BC14-B335420DDF09}" type="datetime1">
              <a:rPr lang="el-GR" smtClean="0"/>
              <a:t>25/Μαϊ/2022</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l"/>
              <a:t>Κάντε κλικ για επεξεργασία των στυλ κειμένου του υποδείγματος</a:t>
            </a:r>
            <a:endParaRPr lang="en-US"/>
          </a:p>
          <a:p>
            <a:pPr lvl="1" rtl="0"/>
            <a:r>
              <a:rPr lang="el"/>
              <a:t>Δεύτερου επιπέδου</a:t>
            </a:r>
          </a:p>
          <a:p>
            <a:pPr lvl="2" rtl="0"/>
            <a:r>
              <a:rPr lang="el"/>
              <a:t>Τρίτου επιπέδου</a:t>
            </a:r>
          </a:p>
          <a:p>
            <a:pPr lvl="3" rtl="0"/>
            <a:r>
              <a:rPr lang="el"/>
              <a:t>Τέταρτου επιπέδου</a:t>
            </a:r>
          </a:p>
          <a:p>
            <a:pPr lvl="4" rtl="0"/>
            <a:r>
              <a:rPr lang="el"/>
              <a:t>Πέμπτου επιπέδου</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pPr rtl="0"/>
            <a:fld id="{A1D63439-1CC6-4094-85D0-A1C74227DFA2}" type="datetime1">
              <a:rPr lang="el-GR" smtClean="0"/>
              <a:t>25/Μαϊ/2022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441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pPr rtl="0"/>
            <a:fld id="{86D902E8-EFEB-49E0-A81E-5B9E8C2EA99F}" type="datetime1">
              <a:rPr lang="el-GR" smtClean="0"/>
              <a:t>25/Μαϊ/2022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21770083"/>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pPr rtl="0"/>
            <a:fld id="{86D902E8-EFEB-49E0-A81E-5B9E8C2EA99F}" type="datetime1">
              <a:rPr lang="el-GR" smtClean="0"/>
              <a:t>25/Μαϊ/2022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rtl="0"/>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15101243"/>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pPr rtl="0"/>
            <a:fld id="{86D902E8-EFEB-49E0-A81E-5B9E8C2EA99F}" type="datetime1">
              <a:rPr lang="el-GR" smtClean="0"/>
              <a:t>25/Μαϊ/2022</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395686804"/>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pPr rtl="0"/>
            <a:fld id="{86D902E8-EFEB-49E0-A81E-5B9E8C2EA99F}" type="datetime1">
              <a:rPr lang="el-GR" smtClean="0"/>
              <a:t>25/Μαϊ/2022</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rtl="0"/>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3669338"/>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l-GR"/>
              <a:t>Κάντε κλικ για να επεξεργαστείτε τον τίτλο υποδείγματος</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a:t>Στυλ κειμένου υποδείγματος</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l-GR"/>
              <a:t>Στυλ κειμένου υποδείγματος</a:t>
            </a:r>
          </a:p>
        </p:txBody>
      </p:sp>
      <p:sp>
        <p:nvSpPr>
          <p:cNvPr id="5" name="Date Placeholder 4"/>
          <p:cNvSpPr>
            <a:spLocks noGrp="1"/>
          </p:cNvSpPr>
          <p:nvPr>
            <p:ph type="dt" sz="half" idx="10"/>
          </p:nvPr>
        </p:nvSpPr>
        <p:spPr/>
        <p:txBody>
          <a:bodyPr/>
          <a:lstStyle/>
          <a:p>
            <a:pPr rtl="0"/>
            <a:fld id="{86D902E8-EFEB-49E0-A81E-5B9E8C2EA99F}" type="datetime1">
              <a:rPr lang="el-GR" smtClean="0"/>
              <a:t>25/Μαϊ/2022</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778288188"/>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rtl="0"/>
            <a:fld id="{86D902E8-EFEB-49E0-A81E-5B9E8C2EA99F}" type="datetime1">
              <a:rPr lang="el-GR" smtClean="0"/>
              <a:t>25/Μαϊ/2022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196798888"/>
      </p:ext>
    </p:extLst>
  </p:cSld>
  <p:clrMapOvr>
    <a:masterClrMapping/>
  </p:clrMapOvr>
  <p:hf sldNum="0"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rtl="0"/>
            <a:fld id="{86D902E8-EFEB-49E0-A81E-5B9E8C2EA99F}" type="datetime1">
              <a:rPr lang="el-GR" smtClean="0"/>
              <a:t>25/Μαϊ/2022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610413411"/>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pPr rtl="0"/>
            <a:fld id="{2D245FF9-7D03-49CA-B48F-5C3E6E4538BB}" type="datetime1">
              <a:rPr lang="el-GR" smtClean="0"/>
              <a:t>25/Μαϊ/2022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78482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pPr rtl="0"/>
            <a:fld id="{9A35135B-71ED-4DAD-A0D4-F956DC504FD7}" type="datetime1">
              <a:rPr lang="el-GR" smtClean="0"/>
              <a:t>25/Μαϊ/2022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850273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pPr rtl="0"/>
            <a:fld id="{86D902E8-EFEB-49E0-A81E-5B9E8C2EA99F}" type="datetime1">
              <a:rPr lang="el-GR" smtClean="0"/>
              <a:t>25/Μαϊ/2022</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580901749"/>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pPr rtl="0"/>
            <a:fld id="{D11AFD62-81D8-460C-9A40-4B19744AFB4A}" type="datetime1">
              <a:rPr lang="el-GR" smtClean="0"/>
              <a:t>25/Μαϊ/2022</a:t>
            </a:fld>
            <a:endParaRPr lang="en-US" dirty="0"/>
          </a:p>
        </p:txBody>
      </p:sp>
      <p:sp>
        <p:nvSpPr>
          <p:cNvPr id="8" name="Footer Placeholder 7"/>
          <p:cNvSpPr>
            <a:spLocks noGrp="1"/>
          </p:cNvSpPr>
          <p:nvPr>
            <p:ph type="ftr" sz="quarter" idx="11"/>
          </p:nvPr>
        </p:nvSpPr>
        <p:spPr/>
        <p:txBody>
          <a:bodyPr/>
          <a:lstStyle/>
          <a:p>
            <a:pPr rtl="0"/>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017278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pPr rtl="0"/>
            <a:fld id="{32F9DDFC-3711-4385-89BD-93ACC588C7FA}" type="datetime1">
              <a:rPr lang="el-GR" smtClean="0"/>
              <a:t>25/Μαϊ/2022</a:t>
            </a:fld>
            <a:endParaRPr lang="en-US" dirty="0"/>
          </a:p>
        </p:txBody>
      </p:sp>
      <p:sp>
        <p:nvSpPr>
          <p:cNvPr id="4" name="Footer Placeholder 3"/>
          <p:cNvSpPr>
            <a:spLocks noGrp="1"/>
          </p:cNvSpPr>
          <p:nvPr>
            <p:ph type="ftr" sz="quarter" idx="11"/>
          </p:nvPr>
        </p:nvSpPr>
        <p:spPr/>
        <p:txBody>
          <a:bodyPr/>
          <a:lstStyle/>
          <a:p>
            <a:pPr rtl="0"/>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817261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80B6C2DE-AD7D-4301-AF66-F299BAC0F051}" type="datetime1">
              <a:rPr lang="el-GR" smtClean="0"/>
              <a:t>25/Μαϊ/2022</a:t>
            </a:fld>
            <a:endParaRPr lang="en-US" dirty="0"/>
          </a:p>
        </p:txBody>
      </p:sp>
      <p:sp>
        <p:nvSpPr>
          <p:cNvPr id="3" name="Footer Placeholder 2"/>
          <p:cNvSpPr>
            <a:spLocks noGrp="1"/>
          </p:cNvSpPr>
          <p:nvPr>
            <p:ph type="ftr" sz="quarter" idx="11"/>
          </p:nvPr>
        </p:nvSpPr>
        <p:spPr/>
        <p:txBody>
          <a:bodyPr/>
          <a:lstStyle/>
          <a:p>
            <a:pPr rtl="0"/>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686097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pPr rtl="0"/>
            <a:fld id="{9934E474-51DB-4149-80D1-F3A9A7563EB9}" type="datetime1">
              <a:rPr lang="el-GR" smtClean="0"/>
              <a:t>25/Μαϊ/2022</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4290131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pPr rtl="0"/>
            <a:fld id="{35900B07-A939-46A1-95E3-F4BF6E48AFB2}" type="datetime1">
              <a:rPr lang="el-GR" smtClean="0"/>
              <a:t>25/Μαϊ/2022</a:t>
            </a:fld>
            <a:endParaRPr lang="en-US" dirty="0"/>
          </a:p>
        </p:txBody>
      </p:sp>
      <p:sp>
        <p:nvSpPr>
          <p:cNvPr id="6" name="Footer Placeholder 5"/>
          <p:cNvSpPr>
            <a:spLocks noGrp="1"/>
          </p:cNvSpPr>
          <p:nvPr>
            <p:ph type="ftr" sz="quarter" idx="11"/>
          </p:nvPr>
        </p:nvSpPr>
        <p:spPr/>
        <p:txBody>
          <a:bodyPr/>
          <a:lstStyle/>
          <a:p>
            <a:pPr algn="l" rtl="0"/>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6889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86D902E8-EFEB-49E0-A81E-5B9E8C2EA99F}" type="datetime1">
              <a:rPr lang="el-GR" smtClean="0"/>
              <a:t>25/Μαϊ/2022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30054906"/>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8FD68DA-43BA-4508-8DE2-BA9BB7B2FA5B}"/>
              </a:ext>
            </a:extLst>
          </p:cNvPr>
          <p:cNvSpPr>
            <a:spLocks noGrp="1"/>
          </p:cNvSpPr>
          <p:nvPr>
            <p:ph type="ctrTitle"/>
          </p:nvPr>
        </p:nvSpPr>
        <p:spPr>
          <a:xfrm>
            <a:off x="6026999" y="1836149"/>
            <a:ext cx="4894481" cy="2945576"/>
          </a:xfrm>
        </p:spPr>
        <p:txBody>
          <a:bodyPr rtlCol="0">
            <a:normAutofit/>
          </a:bodyPr>
          <a:lstStyle/>
          <a:p>
            <a:pPr algn="ctr">
              <a:lnSpc>
                <a:spcPct val="107000"/>
              </a:lnSpc>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Εφαρμοσμένα Πληροφοριακά Συστήματα ΙI</a:t>
            </a:r>
            <a:br>
              <a:rPr lang="el-GR" sz="1800" dirty="0">
                <a:effectLst/>
                <a:latin typeface="Calibri" panose="020F0502020204030204" pitchFamily="34" charset="0"/>
                <a:ea typeface="Calibri" panose="020F0502020204030204" pitchFamily="34" charset="0"/>
                <a:cs typeface="Times New Roman" panose="02020603050405020304" pitchFamily="18" charset="0"/>
              </a:rPr>
            </a:br>
            <a:r>
              <a:rPr lang="el-GR" sz="1800" dirty="0">
                <a:effectLst/>
                <a:latin typeface="Calibri" panose="020F0502020204030204" pitchFamily="34" charset="0"/>
                <a:ea typeface="Calibri" panose="020F0502020204030204" pitchFamily="34" charset="0"/>
                <a:cs typeface="Times New Roman" panose="02020603050405020304" pitchFamily="18" charset="0"/>
              </a:rPr>
              <a:t>&amp;</a:t>
            </a:r>
            <a:br>
              <a:rPr lang="el-GR" sz="1800" dirty="0">
                <a:effectLst/>
                <a:latin typeface="Calibri" panose="020F0502020204030204" pitchFamily="34" charset="0"/>
                <a:ea typeface="Calibri" panose="020F0502020204030204" pitchFamily="34" charset="0"/>
                <a:cs typeface="Times New Roman" panose="02020603050405020304" pitchFamily="18" charset="0"/>
              </a:rPr>
            </a:br>
            <a:r>
              <a:rPr lang="el-G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Υπολογιστικές Μέθοδοι στην Οικονομία</a:t>
            </a:r>
            <a:br>
              <a:rPr lang="el-GR" sz="1800" dirty="0">
                <a:effectLst/>
                <a:latin typeface="Calibri" panose="020F0502020204030204" pitchFamily="34" charset="0"/>
                <a:ea typeface="Calibri" panose="020F0502020204030204" pitchFamily="34" charset="0"/>
                <a:cs typeface="Times New Roman" panose="02020603050405020304" pitchFamily="18" charset="0"/>
              </a:rPr>
            </a:br>
            <a:endParaRPr lang="el" sz="8000" dirty="0"/>
          </a:p>
        </p:txBody>
      </p:sp>
      <p:sp>
        <p:nvSpPr>
          <p:cNvPr id="3" name="Υπότιτλος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320610" cy="1567807"/>
          </a:xfrm>
        </p:spPr>
        <p:txBody>
          <a:bodyPr rtlCol="0">
            <a:normAutofit/>
          </a:bodyPr>
          <a:lstStyle/>
          <a:p>
            <a:pPr algn="ctr">
              <a:lnSpc>
                <a:spcPct val="107000"/>
              </a:lnSpc>
              <a:spcAft>
                <a:spcPts val="800"/>
              </a:spcAft>
            </a:pPr>
            <a:r>
              <a:rPr lang="el-GR" sz="1800" dirty="0">
                <a:effectLst/>
                <a:latin typeface="Calibri" panose="020F0502020204030204" pitchFamily="34" charset="0"/>
                <a:ea typeface="Calibri" panose="020F0502020204030204" pitchFamily="34" charset="0"/>
                <a:cs typeface="Times New Roman" panose="02020603050405020304" pitchFamily="18" charset="0"/>
              </a:rPr>
              <a:t>Αυγερινός Σπυρίδων ΑΜ: 1067429</a:t>
            </a:r>
          </a:p>
          <a:p>
            <a:pPr algn="ctr">
              <a:lnSpc>
                <a:spcPct val="107000"/>
              </a:lnSpc>
              <a:spcAft>
                <a:spcPts val="800"/>
              </a:spcAft>
            </a:pPr>
            <a:r>
              <a:rPr lang="el-GR" sz="1800" dirty="0" err="1">
                <a:effectLst/>
                <a:latin typeface="Calibri" panose="020F0502020204030204" pitchFamily="34" charset="0"/>
                <a:ea typeface="Calibri" panose="020F0502020204030204" pitchFamily="34" charset="0"/>
                <a:cs typeface="Times New Roman" panose="02020603050405020304" pitchFamily="18" charset="0"/>
              </a:rPr>
              <a:t>Μίσκος</a:t>
            </a:r>
            <a:r>
              <a:rPr lang="el-GR" sz="1800" dirty="0">
                <a:effectLst/>
                <a:latin typeface="Calibri" panose="020F0502020204030204" pitchFamily="34" charset="0"/>
                <a:ea typeface="Calibri" panose="020F0502020204030204" pitchFamily="34" charset="0"/>
                <a:cs typeface="Times New Roman" panose="02020603050405020304" pitchFamily="18" charset="0"/>
              </a:rPr>
              <a:t> Γεώργιος ΑΜ:1064891</a:t>
            </a:r>
          </a:p>
          <a:p>
            <a:pPr algn="ctr">
              <a:lnSpc>
                <a:spcPct val="107000"/>
              </a:lnSpc>
              <a:spcAft>
                <a:spcPts val="800"/>
              </a:spcAft>
            </a:pPr>
            <a:r>
              <a:rPr lang="el-GR" sz="1800" dirty="0" err="1">
                <a:effectLst/>
                <a:latin typeface="Calibri" panose="020F0502020204030204" pitchFamily="34" charset="0"/>
                <a:ea typeface="Calibri" panose="020F0502020204030204" pitchFamily="34" charset="0"/>
                <a:cs typeface="Times New Roman" panose="02020603050405020304" pitchFamily="18" charset="0"/>
              </a:rPr>
              <a:t>Φώκος</a:t>
            </a:r>
            <a:r>
              <a:rPr lang="el-GR" sz="1800" dirty="0">
                <a:effectLst/>
                <a:latin typeface="Calibri" panose="020F0502020204030204" pitchFamily="34" charset="0"/>
                <a:ea typeface="Calibri" panose="020F0502020204030204" pitchFamily="34" charset="0"/>
                <a:cs typeface="Times New Roman" panose="02020603050405020304" pitchFamily="18" charset="0"/>
              </a:rPr>
              <a:t> Μάριος ΑΜ:1059695</a:t>
            </a:r>
          </a:p>
          <a:p>
            <a:pPr rtl="0"/>
            <a:endParaRPr lang="el" sz="2400" dirty="0">
              <a:solidFill>
                <a:schemeClr val="tx1">
                  <a:lumMod val="85000"/>
                  <a:lumOff val="15000"/>
                </a:schemeClr>
              </a:solidFill>
            </a:endParaRPr>
          </a:p>
        </p:txBody>
      </p:sp>
      <p:pic>
        <p:nvPicPr>
          <p:cNvPr id="5" name="Εικόνα 4" descr="Μια εικόνα που περιέχει κτίριο, κάθισμα, παγκάκι, πλευρά&#10;&#10;Αυτόματη δημιουργία περιγραφής">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7" name="Εικόνα 6" descr="Εικόνα που περιέχει κείμενο&#10;&#10;Περιγραφή που δημιουργήθηκε αυτόματα">
            <a:extLst>
              <a:ext uri="{FF2B5EF4-FFF2-40B4-BE49-F238E27FC236}">
                <a16:creationId xmlns:a16="http://schemas.microsoft.com/office/drawing/2014/main" id="{CC72402F-8D0E-2F84-2AF2-008A9A649E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5256"/>
            <a:ext cx="4756481" cy="1741623"/>
          </a:xfrm>
          <a:prstGeom prst="rect">
            <a:avLst/>
          </a:prstGeom>
          <a:noFill/>
        </p:spPr>
      </p:pic>
      <p:sp>
        <p:nvSpPr>
          <p:cNvPr id="6" name="TextBox 5">
            <a:extLst>
              <a:ext uri="{FF2B5EF4-FFF2-40B4-BE49-F238E27FC236}">
                <a16:creationId xmlns:a16="http://schemas.microsoft.com/office/drawing/2014/main" id="{5AEB0CD9-606C-6C55-6429-D892DE065157}"/>
              </a:ext>
            </a:extLst>
          </p:cNvPr>
          <p:cNvSpPr txBox="1"/>
          <p:nvPr/>
        </p:nvSpPr>
        <p:spPr>
          <a:xfrm>
            <a:off x="288944" y="-83890"/>
            <a:ext cx="4057423" cy="1560352"/>
          </a:xfrm>
          <a:prstGeom prst="rect">
            <a:avLst/>
          </a:prstGeom>
          <a:noFill/>
        </p:spPr>
        <p:txBody>
          <a:bodyPr wrap="square" rtlCol="0">
            <a:spAutoFit/>
          </a:bodyPr>
          <a:lstStyle/>
          <a:p>
            <a:pPr algn="ctr"/>
            <a:r>
              <a:rPr lang="el-GR" sz="2400" b="1" dirty="0">
                <a:solidFill>
                  <a:schemeClr val="bg1"/>
                </a:solidFill>
                <a:latin typeface="Times New Roman" panose="02020603050405020304" pitchFamily="18" charset="0"/>
                <a:cs typeface="Times New Roman" panose="02020603050405020304" pitchFamily="18" charset="0"/>
              </a:rPr>
              <a:t>ΤΕΧΝΟΛΟΓΙΑ </a:t>
            </a:r>
            <a:r>
              <a:rPr lang="en-US" sz="2400" b="1" dirty="0">
                <a:solidFill>
                  <a:schemeClr val="bg1"/>
                </a:solidFill>
                <a:latin typeface="Times New Roman" panose="02020603050405020304" pitchFamily="18" charset="0"/>
                <a:cs typeface="Times New Roman" panose="02020603050405020304" pitchFamily="18" charset="0"/>
              </a:rPr>
              <a:t>RIFD </a:t>
            </a:r>
            <a:r>
              <a:rPr lang="el-GR" sz="2400" b="1" dirty="0">
                <a:solidFill>
                  <a:schemeClr val="bg1"/>
                </a:solidFill>
                <a:latin typeface="Times New Roman" panose="02020603050405020304" pitchFamily="18" charset="0"/>
                <a:cs typeface="Times New Roman" panose="02020603050405020304" pitchFamily="18" charset="0"/>
              </a:rPr>
              <a:t>ΚΑΙ ΧΡΗΣΗ ΑΥΤΗΣ ΓΙΑ ΤΗΝ ΥΛΟΠΟΙΗΣΗ ΕΝΟΣ </a:t>
            </a:r>
            <a:r>
              <a:rPr lang="en-US" sz="2400" b="1" dirty="0">
                <a:solidFill>
                  <a:schemeClr val="bg1"/>
                </a:solidFill>
                <a:latin typeface="Times New Roman" panose="02020603050405020304" pitchFamily="18" charset="0"/>
                <a:cs typeface="Times New Roman" panose="02020603050405020304" pitchFamily="18" charset="0"/>
              </a:rPr>
              <a:t>SMART SUPERMARKET</a:t>
            </a:r>
            <a:endParaRPr lang="el-GR"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D6ADBC0-CD31-516C-E144-60FB3F333E12}"/>
              </a:ext>
            </a:extLst>
          </p:cNvPr>
          <p:cNvSpPr>
            <a:spLocks noGrp="1"/>
          </p:cNvSpPr>
          <p:nvPr>
            <p:ph type="title"/>
          </p:nvPr>
        </p:nvSpPr>
        <p:spPr>
          <a:xfrm>
            <a:off x="4047437" y="670763"/>
            <a:ext cx="4097125" cy="654184"/>
          </a:xfrm>
        </p:spPr>
        <p:txBody>
          <a:bodyPr>
            <a:normAutofit/>
          </a:bodyPr>
          <a:lstStyle/>
          <a:p>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ΑΝΑΓΝΩΣΤΕΣ </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RFID</a:t>
            </a: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DFFE91C-3CB6-2006-E772-DA11A3AE02F5}"/>
              </a:ext>
            </a:extLst>
          </p:cNvPr>
          <p:cNvSpPr txBox="1"/>
          <p:nvPr/>
        </p:nvSpPr>
        <p:spPr>
          <a:xfrm>
            <a:off x="2345093" y="1866122"/>
            <a:ext cx="7501812" cy="1134478"/>
          </a:xfrm>
          <a:prstGeom prst="rect">
            <a:avLst/>
          </a:prstGeom>
          <a:noFill/>
        </p:spPr>
        <p:txBody>
          <a:bodyPr wrap="square" rtlCol="0">
            <a:spAutoFit/>
          </a:bodyPr>
          <a:lstStyle/>
          <a:p>
            <a:pPr>
              <a:lnSpc>
                <a:spcPct val="107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Οι αναγνώστες RFID είναι πομποδέκτες που έχουν ως σκοπό την ασύρματη επικοινωνία με ετικέτες ενός συμβατού τύπου. Τα ραδιοκύματα που εκπέμπονται από τους αναγνώστες περιέχουν αρκετή ισχύ για να ενεργοποιήσουν τις ετικέτες ώστε να μπορούν αυτές στη συνέχεια να μεταδώσουν τα δεδομένα τους. </a:t>
            </a:r>
          </a:p>
        </p:txBody>
      </p:sp>
      <p:pic>
        <p:nvPicPr>
          <p:cNvPr id="9" name="Εικόνα 8">
            <a:extLst>
              <a:ext uri="{FF2B5EF4-FFF2-40B4-BE49-F238E27FC236}">
                <a16:creationId xmlns:a16="http://schemas.microsoft.com/office/drawing/2014/main" id="{77244950-F374-6078-3CCE-593D6F4F69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8549" y="3541775"/>
            <a:ext cx="4914900" cy="2133600"/>
          </a:xfrm>
          <a:prstGeom prst="rect">
            <a:avLst/>
          </a:prstGeom>
          <a:noFill/>
          <a:ln>
            <a:noFill/>
          </a:ln>
        </p:spPr>
      </p:pic>
    </p:spTree>
    <p:extLst>
      <p:ext uri="{BB962C8B-B14F-4D97-AF65-F5344CB8AC3E}">
        <p14:creationId xmlns:p14="http://schemas.microsoft.com/office/powerpoint/2010/main" val="13481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5896C41-1DCD-39D9-31B7-1633059F9865}"/>
              </a:ext>
            </a:extLst>
          </p:cNvPr>
          <p:cNvSpPr>
            <a:spLocks noGrp="1"/>
          </p:cNvSpPr>
          <p:nvPr>
            <p:ph type="title"/>
          </p:nvPr>
        </p:nvSpPr>
        <p:spPr>
          <a:xfrm>
            <a:off x="3842164" y="698755"/>
            <a:ext cx="4507672" cy="719498"/>
          </a:xfrm>
        </p:spPr>
        <p:txBody>
          <a:bodyPr>
            <a:normAutofit fontScale="90000"/>
          </a:bodyPr>
          <a:lstStyle/>
          <a:p>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ΕΝΔΙΑΜΕΣΟ ΛΟΓΙΣΜΙΚΟ</a:t>
            </a:r>
            <a:b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5825B8C-2C23-5F4B-4EEB-5884AC1D57DE}"/>
              </a:ext>
            </a:extLst>
          </p:cNvPr>
          <p:cNvSpPr txBox="1"/>
          <p:nvPr/>
        </p:nvSpPr>
        <p:spPr>
          <a:xfrm>
            <a:off x="3044890" y="2509934"/>
            <a:ext cx="6102220" cy="1493679"/>
          </a:xfrm>
          <a:prstGeom prst="rect">
            <a:avLst/>
          </a:prstGeom>
          <a:noFill/>
        </p:spPr>
        <p:txBody>
          <a:bodyPr wrap="square" rtlCol="0">
            <a:spAutoFit/>
          </a:bodyPr>
          <a:lstStyle/>
          <a:p>
            <a:pPr>
              <a:lnSpc>
                <a:spcPct val="107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Η διαχείριση των δεδομένων που παράγουν οι αναγνώστες απαιτούν ένα ενδιάμεσο λογισμικό έτσι ώστε να επιτυγχάνεται :</a:t>
            </a:r>
          </a:p>
          <a:p>
            <a:pPr marL="342900" lvl="0" indent="-342900">
              <a:lnSpc>
                <a:spcPct val="106000"/>
              </a:lnSpc>
              <a:buFont typeface="Arial" panose="020B0604020202020204" pitchFamily="34" charset="0"/>
              <a:buChar char="•"/>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Συντονισμός του αναγνώστη,</a:t>
            </a:r>
          </a:p>
          <a:p>
            <a:pPr marL="342900" lvl="0" indent="-342900">
              <a:lnSpc>
                <a:spcPct val="106000"/>
              </a:lnSpc>
              <a:buFont typeface="Arial" panose="020B0604020202020204" pitchFamily="34" charset="0"/>
              <a:buChar char="•"/>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Παρακολούθηση του συστήματος </a:t>
            </a:r>
          </a:p>
          <a:p>
            <a:pPr marL="342900" lvl="0" indent="-342900">
              <a:lnSpc>
                <a:spcPct val="106000"/>
              </a:lnSpc>
              <a:spcAft>
                <a:spcPts val="800"/>
              </a:spcAft>
              <a:buFont typeface="Arial" panose="020B0604020202020204" pitchFamily="34" charset="0"/>
              <a:buChar char="•"/>
            </a:pPr>
            <a:r>
              <a:rPr lang="el-GR" sz="16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Αγνώριση</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των πολλαπλών αναγνώσεων ενός αντικειμένου.</a:t>
            </a:r>
          </a:p>
        </p:txBody>
      </p:sp>
    </p:spTree>
    <p:extLst>
      <p:ext uri="{BB962C8B-B14F-4D97-AF65-F5344CB8AC3E}">
        <p14:creationId xmlns:p14="http://schemas.microsoft.com/office/powerpoint/2010/main" val="78096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64C1D90-C2F4-E31C-A635-63800D8D2D68}"/>
              </a:ext>
            </a:extLst>
          </p:cNvPr>
          <p:cNvSpPr>
            <a:spLocks noGrp="1"/>
          </p:cNvSpPr>
          <p:nvPr>
            <p:ph type="title"/>
          </p:nvPr>
        </p:nvSpPr>
        <p:spPr>
          <a:xfrm>
            <a:off x="4765894" y="708086"/>
            <a:ext cx="2660211" cy="588870"/>
          </a:xfrm>
        </p:spPr>
        <p:txBody>
          <a:bodyPr>
            <a:normAutofit fontScale="90000"/>
          </a:bodyPr>
          <a:lstStyle/>
          <a:p>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ΕΦΑΡΜΟΓΕΣ</a:t>
            </a:r>
            <a:br>
              <a:rPr lang="el-GR" sz="1800" dirty="0">
                <a:noFill/>
                <a:effectLst/>
                <a:latin typeface="Calibri" panose="020F0502020204030204" pitchFamily="34" charset="0"/>
                <a:ea typeface="Calibri" panose="020F0502020204030204" pitchFamily="34" charset="0"/>
                <a:cs typeface="Times New Roman" panose="02020603050405020304" pitchFamily="18" charset="0"/>
              </a:rPr>
            </a:br>
            <a:endParaRPr lang="el-GR" dirty="0"/>
          </a:p>
        </p:txBody>
      </p:sp>
      <p:sp>
        <p:nvSpPr>
          <p:cNvPr id="6" name="TextBox 5">
            <a:extLst>
              <a:ext uri="{FF2B5EF4-FFF2-40B4-BE49-F238E27FC236}">
                <a16:creationId xmlns:a16="http://schemas.microsoft.com/office/drawing/2014/main" id="{6F994BD6-616A-79D0-236C-16E1799739A1}"/>
              </a:ext>
            </a:extLst>
          </p:cNvPr>
          <p:cNvSpPr txBox="1"/>
          <p:nvPr/>
        </p:nvSpPr>
        <p:spPr>
          <a:xfrm>
            <a:off x="2923592" y="2993496"/>
            <a:ext cx="6344816" cy="871008"/>
          </a:xfrm>
          <a:prstGeom prst="rect">
            <a:avLst/>
          </a:prstGeom>
          <a:noFill/>
        </p:spPr>
        <p:txBody>
          <a:bodyPr wrap="square" rtlCol="0">
            <a:spAutoFit/>
          </a:bodyPr>
          <a:lstStyle/>
          <a:p>
            <a:pPr>
              <a:lnSpc>
                <a:spcPct val="107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Μόλις φιλτράρονται από το ενδιάμεσο λογισμικό, οι πληροφορίες που παράγονται από τους αναγνώστες RFID είναι έτοιμες να υποβληθούν σε επεξεργασία από τις εφαρμογές διαχείρισης της επιχείρησης. </a:t>
            </a:r>
          </a:p>
        </p:txBody>
      </p:sp>
    </p:spTree>
    <p:extLst>
      <p:ext uri="{BB962C8B-B14F-4D97-AF65-F5344CB8AC3E}">
        <p14:creationId xmlns:p14="http://schemas.microsoft.com/office/powerpoint/2010/main" val="20714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89D85C2-809C-CF98-F229-8BA124165D44}"/>
              </a:ext>
            </a:extLst>
          </p:cNvPr>
          <p:cNvSpPr>
            <a:spLocks noGrp="1"/>
          </p:cNvSpPr>
          <p:nvPr>
            <p:ph type="title"/>
          </p:nvPr>
        </p:nvSpPr>
        <p:spPr>
          <a:xfrm>
            <a:off x="2204641" y="698756"/>
            <a:ext cx="7782717" cy="663514"/>
          </a:xfrm>
        </p:spPr>
        <p:txBody>
          <a:bodyPr>
            <a:normAutofit fontScale="90000"/>
          </a:bodyPr>
          <a:lstStyle/>
          <a:p>
            <a:r>
              <a:rPr lang="el-GR" sz="3200" kern="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ΚΥΡΙΑ ΠΛΕΟΝΕΚΤΗΜΑΤΑ ΤΗΣ ΤΕΧΝΟΛΟΓΙΑΣ </a:t>
            </a:r>
            <a:r>
              <a:rPr lang="en-US" sz="3200" kern="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RFID</a:t>
            </a:r>
            <a:br>
              <a:rPr lang="el-G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l-GR" dirty="0"/>
          </a:p>
        </p:txBody>
      </p:sp>
      <p:sp>
        <p:nvSpPr>
          <p:cNvPr id="6" name="TextBox 5">
            <a:extLst>
              <a:ext uri="{FF2B5EF4-FFF2-40B4-BE49-F238E27FC236}">
                <a16:creationId xmlns:a16="http://schemas.microsoft.com/office/drawing/2014/main" id="{FDA3F6DE-4C4C-8AF4-E180-327EE9FBD2DA}"/>
              </a:ext>
            </a:extLst>
          </p:cNvPr>
          <p:cNvSpPr txBox="1"/>
          <p:nvPr/>
        </p:nvSpPr>
        <p:spPr>
          <a:xfrm>
            <a:off x="2550366" y="2011768"/>
            <a:ext cx="7091266" cy="3293209"/>
          </a:xfrm>
          <a:prstGeom prst="rect">
            <a:avLst/>
          </a:prstGeom>
          <a:noFill/>
        </p:spPr>
        <p:txBody>
          <a:bodyPr wrap="square" rtlCol="0">
            <a:spAutoFit/>
          </a:bodyPr>
          <a:lstStyle/>
          <a:p>
            <a:pPr marL="285750" indent="-285750">
              <a:buFont typeface="Arial" panose="020B0604020202020204" pitchFamily="34" charset="0"/>
              <a:buChar char="•"/>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Προσδίδει ασφάλεια και προστασία ενώ παράλληλα βοηθάει στο να βελτιωθεί η επιχείρηση σε τομείς όπως η αποδοτικότητα , η ακρίβεια και η διαθεσιμότητα πληροφοριών . </a:t>
            </a:r>
          </a:p>
          <a:p>
            <a:pPr marL="285750" indent="-285750">
              <a:buFont typeface="Arial" panose="020B0604020202020204" pitchFamily="34" charset="0"/>
              <a:buChar char="•"/>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Η</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τεχνολογία </a:t>
            </a:r>
            <a:r>
              <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RFID</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είναι εύκολη σε χρήση και ιδανική για λειτουργίες οι οποίες γίνονται αυτόματα . </a:t>
            </a: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Η</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ικανότητα αυτής της τεχνολογίας να συλλέγει δεδομένα όταν είναι πρακτικά πολύ δύσκολο η ακόμα και ανέφικτο από την χρήση άλλων τεχνολογιών . </a:t>
            </a: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Βοηθάει μια εταιρεία να βελτιωθεί σε τομείς όπως η παραγωγικότητα και μειώνει σημαντικά τον κίνδυνο ύπαρξης λαθών , κάτι που είναι πολύ συνηθισμένο </a:t>
            </a:r>
            <a:endParaRPr lang="el-GR" sz="1600" dirty="0">
              <a:solidFill>
                <a:schemeClr val="bg1"/>
              </a:solidFill>
            </a:endParaRPr>
          </a:p>
        </p:txBody>
      </p:sp>
    </p:spTree>
    <p:extLst>
      <p:ext uri="{BB962C8B-B14F-4D97-AF65-F5344CB8AC3E}">
        <p14:creationId xmlns:p14="http://schemas.microsoft.com/office/powerpoint/2010/main" val="345929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89D85C2-809C-CF98-F229-8BA124165D44}"/>
              </a:ext>
            </a:extLst>
          </p:cNvPr>
          <p:cNvSpPr>
            <a:spLocks noGrp="1"/>
          </p:cNvSpPr>
          <p:nvPr>
            <p:ph type="title"/>
          </p:nvPr>
        </p:nvSpPr>
        <p:spPr>
          <a:xfrm>
            <a:off x="2204641" y="698756"/>
            <a:ext cx="7782717" cy="663514"/>
          </a:xfrm>
        </p:spPr>
        <p:txBody>
          <a:bodyPr>
            <a:normAutofit fontScale="90000"/>
          </a:bodyPr>
          <a:lstStyle/>
          <a:p>
            <a:r>
              <a:rPr lang="el-GR" sz="3200" kern="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ΚΥΡΙΑ ΠΛΕΟΝΕΚΤΗΜΑΤΑ ΤΗΣ ΤΕΧΝΟΛΟΓΙΑΣ </a:t>
            </a:r>
            <a:r>
              <a:rPr lang="en-US" sz="3200" kern="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RFID</a:t>
            </a:r>
            <a:br>
              <a:rPr lang="el-G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l-GR" dirty="0"/>
          </a:p>
        </p:txBody>
      </p:sp>
      <p:sp>
        <p:nvSpPr>
          <p:cNvPr id="6" name="TextBox 5">
            <a:extLst>
              <a:ext uri="{FF2B5EF4-FFF2-40B4-BE49-F238E27FC236}">
                <a16:creationId xmlns:a16="http://schemas.microsoft.com/office/drawing/2014/main" id="{FDA3F6DE-4C4C-8AF4-E180-327EE9FBD2DA}"/>
              </a:ext>
            </a:extLst>
          </p:cNvPr>
          <p:cNvSpPr txBox="1"/>
          <p:nvPr/>
        </p:nvSpPr>
        <p:spPr>
          <a:xfrm>
            <a:off x="2204641" y="1760881"/>
            <a:ext cx="7436992" cy="4398363"/>
          </a:xfrm>
          <a:prstGeom prst="rect">
            <a:avLst/>
          </a:prstGeom>
          <a:noFill/>
        </p:spPr>
        <p:txBody>
          <a:bodyPr wrap="square" rtlCol="0">
            <a:spAutoFit/>
          </a:bodyPr>
          <a:lstStyle/>
          <a:p>
            <a:r>
              <a:rPr lang="el-GR"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Οφέλη της τεχνολογίας </a:t>
            </a:r>
            <a:r>
              <a:rPr lang="en-US"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RFID</a:t>
            </a:r>
            <a:endParaRPr lang="el-GR"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endParaRPr lang="el-GR"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Εύρεση ελλαττωματικών προϊόντων</a:t>
            </a: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Αναγνώριση εξαρτημάτων </a:t>
            </a:r>
          </a:p>
          <a:p>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Έλεγχος και διαχείριση της αποθήκης </a:t>
            </a: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Έλεγχος ποιότητας και παρακολούθηση επαναχρησιμοποιημένων συσκευασιών</a:t>
            </a:r>
          </a:p>
          <a:p>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Καταπολέμηση πλαστών προϊόντων</a:t>
            </a: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Ταυτόχρονη ανάγνωση &amp; και μεταφοράς μεγάλου όγκου δεδομένων </a:t>
            </a: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Ασφάλεια και προστασία </a:t>
            </a: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l-GR" sz="18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Εικόνα 3" descr="Εικόνα που περιέχει κείμενο, παιχνίδι&#10;&#10;Περιγραφή που δημιουργήθηκε αυτόματα">
            <a:extLst>
              <a:ext uri="{FF2B5EF4-FFF2-40B4-BE49-F238E27FC236}">
                <a16:creationId xmlns:a16="http://schemas.microsoft.com/office/drawing/2014/main" id="{E78115C7-45FB-4AE5-1D41-B55624613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079" y="1362270"/>
            <a:ext cx="4343107" cy="2243657"/>
          </a:xfrm>
          <a:prstGeom prst="rect">
            <a:avLst/>
          </a:prstGeom>
        </p:spPr>
      </p:pic>
    </p:spTree>
    <p:extLst>
      <p:ext uri="{BB962C8B-B14F-4D97-AF65-F5344CB8AC3E}">
        <p14:creationId xmlns:p14="http://schemas.microsoft.com/office/powerpoint/2010/main" val="33434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4" end="14"/>
                                            </p:txEl>
                                          </p:spTgt>
                                        </p:tgtEl>
                                        <p:attrNameLst>
                                          <p:attrName>style.visibility</p:attrName>
                                        </p:attrNameLst>
                                      </p:cBhvr>
                                      <p:to>
                                        <p:strVal val="visible"/>
                                      </p:to>
                                    </p:set>
                                    <p:animEffect transition="in" filter="fade">
                                      <p:cBhvr>
                                        <p:cTn id="47" dur="500"/>
                                        <p:tgtEl>
                                          <p:spTgt spid="6">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89D85C2-809C-CF98-F229-8BA124165D44}"/>
              </a:ext>
            </a:extLst>
          </p:cNvPr>
          <p:cNvSpPr>
            <a:spLocks noGrp="1"/>
          </p:cNvSpPr>
          <p:nvPr>
            <p:ph type="title"/>
          </p:nvPr>
        </p:nvSpPr>
        <p:spPr>
          <a:xfrm>
            <a:off x="1721251" y="680093"/>
            <a:ext cx="8749498" cy="747489"/>
          </a:xfrm>
        </p:spPr>
        <p:txBody>
          <a:bodyPr>
            <a:normAutofit fontScale="90000"/>
          </a:bodyPr>
          <a:lstStyle/>
          <a:p>
            <a:pPr>
              <a:lnSpc>
                <a:spcPct val="107000"/>
              </a:lnSpc>
              <a:spcBef>
                <a:spcPts val="1200"/>
              </a:spcBef>
            </a:pPr>
            <a:r>
              <a:rPr lang="el-GR" sz="32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ΚΥΡΙΟ</a:t>
            </a:r>
            <a:r>
              <a:rPr lang="en-US" sz="32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l-GR" sz="32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ΠΕΡΙΟΡΙΣΜΟΙ ΤΗΣ ΤΕΧΝΟΛΟΓΙΑΣ </a:t>
            </a:r>
            <a:r>
              <a:rPr lang="en-US" sz="32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RFID </a:t>
            </a:r>
            <a:endParaRPr lang="el-GR" sz="32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DA3F6DE-4C4C-8AF4-E180-327EE9FBD2DA}"/>
              </a:ext>
            </a:extLst>
          </p:cNvPr>
          <p:cNvSpPr txBox="1"/>
          <p:nvPr/>
        </p:nvSpPr>
        <p:spPr>
          <a:xfrm>
            <a:off x="2332653" y="2161057"/>
            <a:ext cx="7526694" cy="3508653"/>
          </a:xfrm>
          <a:prstGeom prst="rect">
            <a:avLst/>
          </a:prstGeom>
          <a:noFill/>
        </p:spPr>
        <p:txBody>
          <a:bodyPr wrap="square" rtlCol="0">
            <a:spAutoFit/>
          </a:bodyPr>
          <a:lstStyle/>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Δυσκολία στην εγκατάσταση </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Ανθεκτικότητα ετικετών </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Ιδιαιτερότητες υλικών </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Μη συμβατά πρότυπα </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Κραδασμοί μεταξύ κόστος και όφελος </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Καταρτισμένο ανθρώπινο δυναμικό</a:t>
            </a:r>
            <a:endPar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Αμφιβολία στην μετάβαση από </a:t>
            </a:r>
            <a:r>
              <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barcode</a:t>
            </a:r>
            <a:r>
              <a:rPr lang="el-GR"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σε </a:t>
            </a:r>
            <a:r>
              <a:rPr lang="en-US" sz="16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RFID </a:t>
            </a: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l-GR" sz="1400" dirty="0">
              <a:solidFill>
                <a:schemeClr val="bg1"/>
              </a:solidFill>
            </a:endParaRPr>
          </a:p>
        </p:txBody>
      </p:sp>
      <p:pic>
        <p:nvPicPr>
          <p:cNvPr id="4" name="Εικόνα 3">
            <a:extLst>
              <a:ext uri="{FF2B5EF4-FFF2-40B4-BE49-F238E27FC236}">
                <a16:creationId xmlns:a16="http://schemas.microsoft.com/office/drawing/2014/main" id="{78AB1EBB-3FED-FA05-2C16-14F60960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9049" y="2539158"/>
            <a:ext cx="3678011" cy="1779683"/>
          </a:xfrm>
          <a:prstGeom prst="rect">
            <a:avLst/>
          </a:prstGeom>
        </p:spPr>
      </p:pic>
    </p:spTree>
    <p:extLst>
      <p:ext uri="{BB962C8B-B14F-4D97-AF65-F5344CB8AC3E}">
        <p14:creationId xmlns:p14="http://schemas.microsoft.com/office/powerpoint/2010/main" val="204347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E175AD3-13C5-621D-16FC-C963B8B7C6D1}"/>
              </a:ext>
            </a:extLst>
          </p:cNvPr>
          <p:cNvSpPr>
            <a:spLocks noGrp="1"/>
          </p:cNvSpPr>
          <p:nvPr>
            <p:ph type="title"/>
          </p:nvPr>
        </p:nvSpPr>
        <p:spPr>
          <a:xfrm>
            <a:off x="1640156" y="661432"/>
            <a:ext cx="8911687" cy="840796"/>
          </a:xfrm>
        </p:spPr>
        <p:txBody>
          <a:bodyPr>
            <a:normAutofit/>
          </a:bodyPr>
          <a:lstStyle/>
          <a:p>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SMART SUPERMARKET </a:t>
            </a:r>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ΜΕ ΤΗΝ ΧΡΗΣΗ </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RFID</a:t>
            </a: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607B72-93D9-B559-0A81-4AE08D759D97}"/>
              </a:ext>
            </a:extLst>
          </p:cNvPr>
          <p:cNvSpPr txBox="1"/>
          <p:nvPr/>
        </p:nvSpPr>
        <p:spPr>
          <a:xfrm>
            <a:off x="2869162" y="1735495"/>
            <a:ext cx="6453675" cy="3999365"/>
          </a:xfrm>
          <a:prstGeom prst="rect">
            <a:avLst/>
          </a:prstGeom>
          <a:noFill/>
        </p:spPr>
        <p:txBody>
          <a:bodyPr wrap="square" rtlCol="0">
            <a:spAutoFit/>
          </a:bodyPr>
          <a:lstStyle/>
          <a:p>
            <a:pPr>
              <a:lnSpc>
                <a:spcPct val="107000"/>
              </a:lnSpc>
              <a:spcAft>
                <a:spcPts val="800"/>
              </a:spcAft>
            </a:pP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Σε ποιους τομείς του Super Market λοιπόν θα μας βοηθήσει η τεχνολογία RFID και πως θα το κάνει αυτό ; </a:t>
            </a:r>
          </a:p>
          <a:p>
            <a:pPr>
              <a:lnSpc>
                <a:spcPct val="107000"/>
              </a:lnSpc>
              <a:spcAft>
                <a:spcPts val="800"/>
              </a:spcAft>
            </a:pPr>
            <a:endParaRPr lang="el-GR"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l-GR" sz="16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Ασφάλεια </a:t>
            </a:r>
          </a:p>
          <a:p>
            <a:pPr marL="285750" indent="-285750">
              <a:lnSpc>
                <a:spcPct val="107000"/>
              </a:lnSpc>
              <a:spcAft>
                <a:spcPts val="800"/>
              </a:spcAft>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l-GR" sz="16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Πληρωμή </a:t>
            </a:r>
          </a:p>
          <a:p>
            <a:pPr marL="285750" indent="-285750">
              <a:lnSpc>
                <a:spcPct val="107000"/>
              </a:lnSpc>
              <a:spcAft>
                <a:spcPts val="800"/>
              </a:spcAft>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l-GR" sz="16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Πάρκινγκ </a:t>
            </a:r>
          </a:p>
          <a:p>
            <a:pPr marL="285750" indent="-285750">
              <a:lnSpc>
                <a:spcPct val="107000"/>
              </a:lnSpc>
              <a:spcAft>
                <a:spcPts val="800"/>
              </a:spcAft>
              <a:buFont typeface="Arial" panose="020B0604020202020204" pitchFamily="34" charset="0"/>
              <a:buChar char="•"/>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l-GR" sz="16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Δυναμική διαχείριση αποθήκης </a:t>
            </a: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Εικόνα 6">
            <a:extLst>
              <a:ext uri="{FF2B5EF4-FFF2-40B4-BE49-F238E27FC236}">
                <a16:creationId xmlns:a16="http://schemas.microsoft.com/office/drawing/2014/main" id="{AD442015-F1C7-B9A6-8670-9785D06253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7675" y="3371478"/>
            <a:ext cx="3363277" cy="2825090"/>
          </a:xfrm>
          <a:prstGeom prst="rect">
            <a:avLst/>
          </a:prstGeom>
          <a:noFill/>
          <a:ln>
            <a:noFill/>
          </a:ln>
        </p:spPr>
      </p:pic>
    </p:spTree>
    <p:extLst>
      <p:ext uri="{BB962C8B-B14F-4D97-AF65-F5344CB8AC3E}">
        <p14:creationId xmlns:p14="http://schemas.microsoft.com/office/powerpoint/2010/main" val="355670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E175AD3-13C5-621D-16FC-C963B8B7C6D1}"/>
              </a:ext>
            </a:extLst>
          </p:cNvPr>
          <p:cNvSpPr>
            <a:spLocks noGrp="1"/>
          </p:cNvSpPr>
          <p:nvPr>
            <p:ph type="title"/>
          </p:nvPr>
        </p:nvSpPr>
        <p:spPr>
          <a:xfrm>
            <a:off x="1640156" y="661432"/>
            <a:ext cx="8911687" cy="840796"/>
          </a:xfrm>
        </p:spPr>
        <p:txBody>
          <a:bodyPr>
            <a:normAutofit/>
          </a:bodyPr>
          <a:lstStyle/>
          <a:p>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SMART SUPERMARKET </a:t>
            </a:r>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ΜΕ ΤΗΝ ΧΡΗΣΗ </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RFID</a:t>
            </a: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607B72-93D9-B559-0A81-4AE08D759D97}"/>
              </a:ext>
            </a:extLst>
          </p:cNvPr>
          <p:cNvSpPr txBox="1"/>
          <p:nvPr/>
        </p:nvSpPr>
        <p:spPr>
          <a:xfrm>
            <a:off x="437840" y="1844408"/>
            <a:ext cx="7441165" cy="3416833"/>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l-GR" sz="18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Ασφάλεια (</a:t>
            </a:r>
            <a:r>
              <a:rPr lang="el-GR" sz="1800" b="1"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Security</a:t>
            </a:r>
            <a:r>
              <a:rPr lang="el-GR" sz="18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6000"/>
              </a:lnSpc>
            </a:pP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6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Κάθε αντικείμενο του καταστήματος , θα έχει προσκολλημένο επάνω του ένα RFID </a:t>
            </a:r>
            <a:r>
              <a:rPr lang="el-GR" sz="16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tag</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ετικέτα RFID), έχοντας ως αποτέλεσμα να γίνεται συνεχής παρακολούθηση του αντικειμένου μέσα στον χώρο. Από την στιγμή που το προϊόν , στο οποίο είναι προσκολλημένη η ετικέτα έχει πληρωθεί , θα απενεργοποιείται η ετικέτα και θα μπορεί ο πελάτης να περάσει έξω από το κατάστημα με το αντικείμενο , χωρίς να σημάνει κάποιος συναγερμός. Σε οποιαδήποτε άλλη περίπτωση , θα υπάρχουν στην έξοδο μπάρες ( αναγνώστες) που σε περίπτωση που πάει να βγει ένα αντικείμενο από το κατάστημα , χωρίς να έχει πληρωθεί , να ενεργοποιεί κάποιο συναγερμό.</a:t>
            </a:r>
          </a:p>
          <a:p>
            <a:pPr marL="285750" indent="-285750">
              <a:lnSpc>
                <a:spcPct val="107000"/>
              </a:lnSpc>
              <a:spcAft>
                <a:spcPts val="800"/>
              </a:spcAft>
              <a:buFont typeface="Arial" panose="020B0604020202020204" pitchFamily="34" charset="0"/>
              <a:buChar char="•"/>
            </a:pP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Εικόνα 4" descr="Εικόνα που περιέχει εσωτερικό&#10;&#10;Περιγραφή που δημιουργήθηκε αυτόματα">
            <a:extLst>
              <a:ext uri="{FF2B5EF4-FFF2-40B4-BE49-F238E27FC236}">
                <a16:creationId xmlns:a16="http://schemas.microsoft.com/office/drawing/2014/main" id="{F2660A63-0C47-3F54-832C-597F9E211B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2488127"/>
            <a:ext cx="3524560" cy="2129393"/>
          </a:xfrm>
          <a:prstGeom prst="rect">
            <a:avLst/>
          </a:prstGeom>
          <a:noFill/>
          <a:ln>
            <a:noFill/>
          </a:ln>
        </p:spPr>
      </p:pic>
    </p:spTree>
    <p:extLst>
      <p:ext uri="{BB962C8B-B14F-4D97-AF65-F5344CB8AC3E}">
        <p14:creationId xmlns:p14="http://schemas.microsoft.com/office/powerpoint/2010/main" val="362819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E175AD3-13C5-621D-16FC-C963B8B7C6D1}"/>
              </a:ext>
            </a:extLst>
          </p:cNvPr>
          <p:cNvSpPr>
            <a:spLocks noGrp="1"/>
          </p:cNvSpPr>
          <p:nvPr>
            <p:ph type="title"/>
          </p:nvPr>
        </p:nvSpPr>
        <p:spPr>
          <a:xfrm>
            <a:off x="1640156" y="661432"/>
            <a:ext cx="8911687" cy="840796"/>
          </a:xfrm>
        </p:spPr>
        <p:txBody>
          <a:bodyPr>
            <a:normAutofit/>
          </a:bodyPr>
          <a:lstStyle/>
          <a:p>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SMART SUPERMARKET </a:t>
            </a:r>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ΜΕ ΤΗΝ ΧΡΗΣΗ </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RFID</a:t>
            </a: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607B72-93D9-B559-0A81-4AE08D759D97}"/>
              </a:ext>
            </a:extLst>
          </p:cNvPr>
          <p:cNvSpPr txBox="1"/>
          <p:nvPr/>
        </p:nvSpPr>
        <p:spPr>
          <a:xfrm>
            <a:off x="247260" y="1502228"/>
            <a:ext cx="9046030" cy="2987293"/>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l-GR" sz="18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Πληρωμή (</a:t>
            </a:r>
            <a:r>
              <a:rPr lang="el-GR" sz="1800" b="1"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Payment</a:t>
            </a:r>
            <a:r>
              <a:rPr lang="el-GR" sz="18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6000"/>
              </a:lnSpc>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Όπως είπαμε και παραπάνω , τα αντικείμενα θα έχουν επάνω τους ετικέτες RFID. Οι ετικέτες αυτές ,θα μεταφέρουν πληροφορίες για το προϊόν στο οποίο είναι προσκολλημένες. Έτσι θα εκμεταλλευτούμε αυτό το γεγονός και θα δημιουργήσουμε έναν «Αυτόματο υπάλληλο πληρωμής». Πως θα το καταφέρουμε αυτό ; Ο πελάτης περνάει με το καλάθι του ανάμεσα από δύο μπάρες , οι οποίοι θα αναγνωρίζουν όλα τα προϊόντα που υπάρχουν μέσα στο καλάθι , θα υπολογίζουν το ποσό πληρωμής  και στη συνέχεια ο πελάτης θα μπορεί να πληρώσει ανέπαφα με την κάρτα του. Η διαδικασία αυτή θα είναι πολύ γρήγορη κι έτσι η εμπειρία του πελάτη θα γίνει ακόμη πιο ευχάριστη καθώς δε θα περιμένει σε ουρές για να πληρώσει.</a:t>
            </a:r>
          </a:p>
          <a:p>
            <a:pPr marL="457200">
              <a:lnSpc>
                <a:spcPct val="106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Παρόλα αυτά , θα υπάρχουν στο κατάστημα και κανονικοί ταμίες , όπου θα μπορούνε να πηγαίνουνε κανονικά όσοι πελάτες δεν επιθυμούν να πληρώσουν με την τεχνολογία αυτή.</a:t>
            </a:r>
          </a:p>
        </p:txBody>
      </p:sp>
      <p:pic>
        <p:nvPicPr>
          <p:cNvPr id="5" name="Εικόνα 4" descr="Εικόνα που περιέχει εσωτερικό&#10;&#10;Περιγραφή που δημιουργήθηκε αυτόματα">
            <a:extLst>
              <a:ext uri="{FF2B5EF4-FFF2-40B4-BE49-F238E27FC236}">
                <a16:creationId xmlns:a16="http://schemas.microsoft.com/office/drawing/2014/main" id="{26C184B4-C8C0-1953-6E57-015BA7F891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38296" y="4489521"/>
            <a:ext cx="3709988" cy="2167633"/>
          </a:xfrm>
          <a:prstGeom prst="rect">
            <a:avLst/>
          </a:prstGeom>
          <a:noFill/>
          <a:ln>
            <a:noFill/>
          </a:ln>
        </p:spPr>
      </p:pic>
    </p:spTree>
    <p:extLst>
      <p:ext uri="{BB962C8B-B14F-4D97-AF65-F5344CB8AC3E}">
        <p14:creationId xmlns:p14="http://schemas.microsoft.com/office/powerpoint/2010/main" val="410549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E175AD3-13C5-621D-16FC-C963B8B7C6D1}"/>
              </a:ext>
            </a:extLst>
          </p:cNvPr>
          <p:cNvSpPr>
            <a:spLocks noGrp="1"/>
          </p:cNvSpPr>
          <p:nvPr>
            <p:ph type="title"/>
          </p:nvPr>
        </p:nvSpPr>
        <p:spPr>
          <a:xfrm>
            <a:off x="1640156" y="661432"/>
            <a:ext cx="8911687" cy="840796"/>
          </a:xfrm>
        </p:spPr>
        <p:txBody>
          <a:bodyPr>
            <a:normAutofit/>
          </a:bodyPr>
          <a:lstStyle/>
          <a:p>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SMART SUPERMARKET </a:t>
            </a:r>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ΜΕ ΤΗΝ ΧΡΗΣΗ </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RFID</a:t>
            </a: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607B72-93D9-B559-0A81-4AE08D759D97}"/>
              </a:ext>
            </a:extLst>
          </p:cNvPr>
          <p:cNvSpPr txBox="1"/>
          <p:nvPr/>
        </p:nvSpPr>
        <p:spPr>
          <a:xfrm>
            <a:off x="228598" y="1502230"/>
            <a:ext cx="11963402" cy="4555286"/>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l-GR" sz="18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Πάρκινγκ (</a:t>
            </a:r>
            <a:r>
              <a:rPr lang="el-GR" sz="1800" b="1" i="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Parking</a:t>
            </a:r>
            <a:r>
              <a:rPr lang="el-GR" sz="18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l-GR" sz="1800" b="1"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Όσον αφορά τους απλούς πελάτες : </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Οι πελάτες, με το που εισέρχονται στον χώρο πάρκινγκ του καταστήματος, θα παίρνουν κάποιου είδους απόδειξη. Θα παρκάρουν κανονικά και εφόσον τελειώσουν τις αγορές τους , η απόδειξη αυτή θα ενεργοποιείται κατά την αυτόματη πληρωμή  , με σκοπό στην έξοδο τους , οι μπάρες να αναγνωρίσουν την ετικέτα και να ανοίξουν αυτόματα για να μπορέσουν να φύγουν από τον χώρο του σουπερμάρκετ. </a:t>
            </a:r>
          </a:p>
          <a:p>
            <a:pPr>
              <a:lnSpc>
                <a:spcPct val="107000"/>
              </a:lnSpc>
              <a:spcAft>
                <a:spcPts val="800"/>
              </a:spcAft>
            </a:pPr>
            <a:r>
              <a:rPr lang="el-GR" sz="1800" b="1"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Όσον αφορά τους VIP  πελάτες : </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Η λίστα με τους VIP πελάτες, θα ανανεώνεται κάθε χρόνο και σε αυτή τη λίστα θα μπαίνουν οι πρώτοι (πχ 20 ) πελάτες που έχουν πραγματοποιήσει τις πιο πολλές αγορές στο κατάστημα. Οι πελάτες αυτοί , θα λαμβάνουν μια ταυτότητα, με την οποία θα μπαίνουν σε ένα ειδικά σχεδιασμένο πάρκινγκ , όπου θα υπάρχει μια θέση με το όνομα τους ,όπου θα μπορούν να παρκάρουν μόνο αυτοί.</a:t>
            </a:r>
          </a:p>
          <a:p>
            <a:pPr>
              <a:lnSpc>
                <a:spcPct val="107000"/>
              </a:lnSpc>
              <a:spcAft>
                <a:spcPts val="800"/>
              </a:spcAft>
            </a:pPr>
            <a:r>
              <a:rPr lang="el-GR" sz="1800" b="1"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Όσον αφορά τους εργαζόμενους :</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Θα έχουν έναν ξεχωριστό χώρο πάρκινγκ , όπου θα μπαίνουν και αυτοί εκεί με την ταυτότητα τους</a:t>
            </a: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l-GR" sz="18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Όλοι οι χώροι πάρκινγκ θα είναι εξοπλισμένοι με φορτιστές για τα ηλεκτρικά αυτοκίνητα</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Εικόνα 4" descr="Supermarket With Car Parking by macrovector | GraphicRiver">
            <a:extLst>
              <a:ext uri="{FF2B5EF4-FFF2-40B4-BE49-F238E27FC236}">
                <a16:creationId xmlns:a16="http://schemas.microsoft.com/office/drawing/2014/main" id="{BB12A696-084E-DBDF-89C9-E2AD6F0D04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89780" y="4576408"/>
            <a:ext cx="2524126" cy="2066925"/>
          </a:xfrm>
          <a:prstGeom prst="rect">
            <a:avLst/>
          </a:prstGeom>
          <a:noFill/>
          <a:ln>
            <a:noFill/>
          </a:ln>
        </p:spPr>
      </p:pic>
    </p:spTree>
    <p:extLst>
      <p:ext uri="{BB962C8B-B14F-4D97-AF65-F5344CB8AC3E}">
        <p14:creationId xmlns:p14="http://schemas.microsoft.com/office/powerpoint/2010/main" val="68632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7" name="Τίτλος 6">
            <a:extLst>
              <a:ext uri="{FF2B5EF4-FFF2-40B4-BE49-F238E27FC236}">
                <a16:creationId xmlns:a16="http://schemas.microsoft.com/office/drawing/2014/main" id="{286713B7-E526-3D4D-2753-F48493CEFABB}"/>
              </a:ext>
            </a:extLst>
          </p:cNvPr>
          <p:cNvSpPr>
            <a:spLocks noGrp="1"/>
          </p:cNvSpPr>
          <p:nvPr>
            <p:ph type="title"/>
          </p:nvPr>
        </p:nvSpPr>
        <p:spPr>
          <a:xfrm>
            <a:off x="4710643" y="757459"/>
            <a:ext cx="2770713" cy="890365"/>
          </a:xfrm>
        </p:spPr>
        <p:txBody>
          <a:bodyPr>
            <a:normAutofit/>
          </a:bodyPr>
          <a:lstStyle/>
          <a:p>
            <a:r>
              <a:rPr lang="el-GR" u="sng" dirty="0">
                <a:latin typeface="Times New Roman" panose="02020603050405020304" pitchFamily="18" charset="0"/>
                <a:cs typeface="Times New Roman" panose="02020603050405020304" pitchFamily="18" charset="0"/>
              </a:rPr>
              <a:t>ΕΙΣΑΓΩΓΗ</a:t>
            </a:r>
          </a:p>
        </p:txBody>
      </p:sp>
      <p:sp>
        <p:nvSpPr>
          <p:cNvPr id="8" name="TextBox 7">
            <a:extLst>
              <a:ext uri="{FF2B5EF4-FFF2-40B4-BE49-F238E27FC236}">
                <a16:creationId xmlns:a16="http://schemas.microsoft.com/office/drawing/2014/main" id="{DBC97F4B-F798-8B54-823E-D55FAF76ECF7}"/>
              </a:ext>
            </a:extLst>
          </p:cNvPr>
          <p:cNvSpPr txBox="1"/>
          <p:nvPr/>
        </p:nvSpPr>
        <p:spPr>
          <a:xfrm>
            <a:off x="2486992" y="2828835"/>
            <a:ext cx="7218014" cy="1200329"/>
          </a:xfrm>
          <a:prstGeom prst="rect">
            <a:avLst/>
          </a:prstGeom>
          <a:noFill/>
        </p:spPr>
        <p:txBody>
          <a:bodyPr wrap="square" rtlCol="0">
            <a:spAutoFit/>
          </a:bodyPr>
          <a:lstStyle/>
          <a:p>
            <a:r>
              <a:rPr lang="el-GR" sz="1800" dirty="0">
                <a:effectLst/>
                <a:latin typeface="Calibri" panose="020F0502020204030204" pitchFamily="34" charset="0"/>
                <a:ea typeface="Calibri" panose="020F0502020204030204" pitchFamily="34" charset="0"/>
                <a:cs typeface="Times New Roman" panose="02020603050405020304" pitchFamily="18" charset="0"/>
              </a:rPr>
              <a:t>Κύριο θέμα της εργασίας μας είναι η περιγραφή της τεχνολογίας </a:t>
            </a:r>
            <a:r>
              <a:rPr lang="en-US" sz="1800" dirty="0">
                <a:effectLst/>
                <a:latin typeface="Calibri" panose="020F0502020204030204" pitchFamily="34" charset="0"/>
                <a:ea typeface="Calibri" panose="020F0502020204030204" pitchFamily="34" charset="0"/>
                <a:cs typeface="Times New Roman" panose="02020603050405020304" pitchFamily="18" charset="0"/>
              </a:rPr>
              <a:t>RFID </a:t>
            </a:r>
            <a:r>
              <a:rPr lang="el-GR" sz="1800" dirty="0">
                <a:effectLst/>
                <a:latin typeface="Calibri" panose="020F0502020204030204" pitchFamily="34" charset="0"/>
                <a:ea typeface="Calibri" panose="020F0502020204030204" pitchFamily="34" charset="0"/>
                <a:cs typeface="Times New Roman" panose="02020603050405020304" pitchFamily="18" charset="0"/>
              </a:rPr>
              <a:t>και πως αυτή θα μπορούσε να εφαρμοστεί σε ένα σουπερμάρκετ , για να κάνει πιο εύκολη και ευχάριστη την εμπειρία του πελάτη μέσα σε αυτό. </a:t>
            </a:r>
          </a:p>
          <a:p>
            <a:endParaRPr lang="el-GR" dirty="0"/>
          </a:p>
        </p:txBody>
      </p:sp>
    </p:spTree>
    <p:extLst>
      <p:ext uri="{BB962C8B-B14F-4D97-AF65-F5344CB8AC3E}">
        <p14:creationId xmlns:p14="http://schemas.microsoft.com/office/powerpoint/2010/main" val="191714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E175AD3-13C5-621D-16FC-C963B8B7C6D1}"/>
              </a:ext>
            </a:extLst>
          </p:cNvPr>
          <p:cNvSpPr>
            <a:spLocks noGrp="1"/>
          </p:cNvSpPr>
          <p:nvPr>
            <p:ph type="title"/>
          </p:nvPr>
        </p:nvSpPr>
        <p:spPr>
          <a:xfrm>
            <a:off x="1640156" y="661432"/>
            <a:ext cx="8911687" cy="840796"/>
          </a:xfrm>
        </p:spPr>
        <p:txBody>
          <a:bodyPr>
            <a:normAutofit/>
          </a:bodyPr>
          <a:lstStyle/>
          <a:p>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SMART SUPERMARKET </a:t>
            </a:r>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ΜΕ ΤΗΝ ΧΡΗΣΗ </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RFID</a:t>
            </a: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607B72-93D9-B559-0A81-4AE08D759D97}"/>
              </a:ext>
            </a:extLst>
          </p:cNvPr>
          <p:cNvSpPr txBox="1"/>
          <p:nvPr/>
        </p:nvSpPr>
        <p:spPr>
          <a:xfrm>
            <a:off x="104774" y="1201516"/>
            <a:ext cx="8911687" cy="5980334"/>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l-GR" sz="18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Δυναμική διαχείριση αποθήκης  </a:t>
            </a:r>
          </a:p>
          <a:p>
            <a:pPr marL="342900" lvl="0" indent="-342900">
              <a:lnSpc>
                <a:spcPct val="107000"/>
              </a:lnSpc>
              <a:buFont typeface="Symbol" panose="05050102010706020507" pitchFamily="18" charset="2"/>
              <a:buChar char=""/>
            </a:pP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Με τη χρήση του RFID, ένα σύστημα διαχείρισης αποθήκης (WMS), μπορεί να αποκτήσει καλύτερη ορατότητα στην χωροταξική κατανομή. </a:t>
            </a:r>
            <a:r>
              <a:rPr lang="el-GR"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Μ</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ε το RFID, το WMS ενημερώνεται δυναμικά και βοηθά έτσι στην βέλτιστη σχεδίαση και διαχείριση του διαθέσιμου χώρου αποθήκευσης. </a:t>
            </a:r>
          </a:p>
          <a:p>
            <a:pPr marL="457200">
              <a:lnSpc>
                <a:spcPct val="107000"/>
              </a:lnSpc>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Μερικά από τα πλεονεκτήματα που θα είχαμε χρησιμοποιώντας RFID στις αποθήκες είναι τα εξής : </a:t>
            </a:r>
          </a:p>
          <a:p>
            <a:pPr marL="457200">
              <a:lnSpc>
                <a:spcPct val="107000"/>
              </a:lnSpc>
            </a:pPr>
            <a:br>
              <a:rPr lang="el-GR"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l-GR"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•Τα προϊόντα μπορούν να παρακολουθούνται και να αναγνωρίζονται σε όλες τις φάσεις των 	διαδικασιών μέσα στην αποθήκη.</a:t>
            </a:r>
          </a:p>
          <a:p>
            <a:pPr marL="914400" indent="28575">
              <a:lnSpc>
                <a:spcPct val="106000"/>
              </a:lnSpc>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•Ελαχιστοποίηση λάθους κατά την διαδικασία απόθεσης , </a:t>
            </a:r>
            <a:r>
              <a:rPr lang="el-GR" sz="16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ανατακτοποίησης</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και κατά την εκτέλεση του </a:t>
            </a:r>
            <a:r>
              <a:rPr lang="el-GR" sz="16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picking</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και της φόρτωσης </a:t>
            </a:r>
            <a:r>
              <a:rPr lang="el-GR"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•Αύξηση παραγωγικότητας του προσωπικού της αποθήκης λόγω καλύτερης οργάνωσης και συντονισμού για την ολοκλήρωσης μιας διαδικασίας.</a:t>
            </a:r>
          </a:p>
          <a:p>
            <a:pPr marL="914400" indent="28575">
              <a:lnSpc>
                <a:spcPct val="106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•Βελτιστοποιημένη χρήση του χώρου αποθήκης καθώς, ανά πάσα στιγμή βλέπουμε που βρίσκεται το κάθε προϊόν και μπορούμε να εφαρμόσουμε άναρχο σύστημα τακτοποίησης </a:t>
            </a:r>
          </a:p>
          <a:p>
            <a:pPr marL="914400" indent="28575">
              <a:lnSpc>
                <a:spcPct val="106000"/>
              </a:lnSpc>
              <a:spcAft>
                <a:spcPts val="800"/>
              </a:spcAft>
            </a:pP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•Μείωση αποθεμάτων στο χαμηλότερο δυνατό , με ταυτόχρονη τήρηση του επιπέδου εξυπηρέτησης πελατών , καθώς το WMS μπορεί να παρέχει ακριβής πληροφορίες για τα επίπεδα των αποθεμάτων και θα προτείνει ποσότητα παραγγελίας την κατάλληλη χρονική στιγμή</a:t>
            </a:r>
          </a:p>
          <a:p>
            <a:pPr marL="285750" indent="-285750">
              <a:lnSpc>
                <a:spcPct val="107000"/>
              </a:lnSpc>
              <a:spcAft>
                <a:spcPts val="800"/>
              </a:spcAft>
              <a:buFont typeface="Arial" panose="020B0604020202020204" pitchFamily="34" charset="0"/>
              <a:buChar char="•"/>
            </a:pP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Εικόνα 8" descr="warehouse inventory management with RFID">
            <a:extLst>
              <a:ext uri="{FF2B5EF4-FFF2-40B4-BE49-F238E27FC236}">
                <a16:creationId xmlns:a16="http://schemas.microsoft.com/office/drawing/2014/main" id="{1306CE31-80BF-4C38-05EC-DF8D99478A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7628" y="3129645"/>
            <a:ext cx="2928430" cy="2124075"/>
          </a:xfrm>
          <a:prstGeom prst="rect">
            <a:avLst/>
          </a:prstGeom>
          <a:noFill/>
          <a:ln>
            <a:noFill/>
          </a:ln>
        </p:spPr>
      </p:pic>
    </p:spTree>
    <p:extLst>
      <p:ext uri="{BB962C8B-B14F-4D97-AF65-F5344CB8AC3E}">
        <p14:creationId xmlns:p14="http://schemas.microsoft.com/office/powerpoint/2010/main" val="200696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500"/>
                                        <p:tgtEl>
                                          <p:spTgt spid="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5DB7074-F45C-9A32-6774-CCEADA2FDCFF}"/>
              </a:ext>
            </a:extLst>
          </p:cNvPr>
          <p:cNvSpPr>
            <a:spLocks noGrp="1"/>
          </p:cNvSpPr>
          <p:nvPr>
            <p:ph type="title"/>
          </p:nvPr>
        </p:nvSpPr>
        <p:spPr>
          <a:xfrm>
            <a:off x="4663258" y="2994477"/>
            <a:ext cx="2865484" cy="869045"/>
          </a:xfrm>
        </p:spPr>
        <p:txBody>
          <a:bodyPr>
            <a:normAutofit fontScale="90000"/>
          </a:bodyPr>
          <a:lstStyle/>
          <a:p>
            <a:r>
              <a:rPr lang="el-GR" dirty="0">
                <a:solidFill>
                  <a:schemeClr val="bg1"/>
                </a:solidFill>
                <a:latin typeface="Times New Roman" panose="02020603050405020304" pitchFamily="18" charset="0"/>
                <a:cs typeface="Times New Roman" panose="02020603050405020304" pitchFamily="18" charset="0"/>
              </a:rPr>
              <a:t>ΕΡΩΤΗΣΕΙΣ ;</a:t>
            </a:r>
          </a:p>
        </p:txBody>
      </p:sp>
    </p:spTree>
    <p:extLst>
      <p:ext uri="{BB962C8B-B14F-4D97-AF65-F5344CB8AC3E}">
        <p14:creationId xmlns:p14="http://schemas.microsoft.com/office/powerpoint/2010/main" val="38145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5DB7074-F45C-9A32-6774-CCEADA2FDCFF}"/>
              </a:ext>
            </a:extLst>
          </p:cNvPr>
          <p:cNvSpPr>
            <a:spLocks noGrp="1"/>
          </p:cNvSpPr>
          <p:nvPr>
            <p:ph type="title"/>
          </p:nvPr>
        </p:nvSpPr>
        <p:spPr>
          <a:xfrm>
            <a:off x="3659686" y="3018129"/>
            <a:ext cx="4872628" cy="821742"/>
          </a:xfrm>
        </p:spPr>
        <p:txBody>
          <a:bodyPr>
            <a:normAutofit fontScale="90000"/>
          </a:bodyPr>
          <a:lstStyle/>
          <a:p>
            <a:r>
              <a:rPr lang="el-GR" dirty="0">
                <a:solidFill>
                  <a:schemeClr val="bg1"/>
                </a:solidFill>
                <a:latin typeface="Times New Roman" panose="02020603050405020304" pitchFamily="18" charset="0"/>
                <a:cs typeface="Times New Roman" panose="02020603050405020304" pitchFamily="18" charset="0"/>
              </a:rPr>
              <a:t>ΤΕΛΟΣ ΠΑΡΟΥΣΙΑΣΗΣ</a:t>
            </a:r>
          </a:p>
        </p:txBody>
      </p:sp>
    </p:spTree>
    <p:extLst>
      <p:ext uri="{BB962C8B-B14F-4D97-AF65-F5344CB8AC3E}">
        <p14:creationId xmlns:p14="http://schemas.microsoft.com/office/powerpoint/2010/main" val="166958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7352678-A8B6-06AE-B8B2-DF7B04373569}"/>
              </a:ext>
            </a:extLst>
          </p:cNvPr>
          <p:cNvSpPr>
            <a:spLocks noGrp="1"/>
          </p:cNvSpPr>
          <p:nvPr>
            <p:ph type="title"/>
          </p:nvPr>
        </p:nvSpPr>
        <p:spPr>
          <a:xfrm>
            <a:off x="2633850" y="624111"/>
            <a:ext cx="6924300" cy="728829"/>
          </a:xfrm>
        </p:spPr>
        <p:txBody>
          <a:bodyPr/>
          <a:lstStyle/>
          <a:p>
            <a:pPr algn="ctr"/>
            <a:r>
              <a:rPr lang="el-GR" dirty="0">
                <a:solidFill>
                  <a:schemeClr val="bg1"/>
                </a:solidFill>
                <a:latin typeface="Times New Roman" panose="02020603050405020304" pitchFamily="18" charset="0"/>
                <a:cs typeface="Times New Roman" panose="02020603050405020304" pitchFamily="18" charset="0"/>
              </a:rPr>
              <a:t>ΤΙ ΕΊΝΑΙ Η ΤΕΧΝΟΛΟΓΙΑ </a:t>
            </a:r>
            <a:r>
              <a:rPr lang="en-US" dirty="0">
                <a:solidFill>
                  <a:schemeClr val="bg1"/>
                </a:solidFill>
                <a:latin typeface="Times New Roman" panose="02020603050405020304" pitchFamily="18" charset="0"/>
                <a:cs typeface="Times New Roman" panose="02020603050405020304" pitchFamily="18" charset="0"/>
              </a:rPr>
              <a:t>RFID ;</a:t>
            </a:r>
            <a:endParaRPr lang="el-GR"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B9DFBF2-3E08-D7CB-38C7-C37CDA320CE8}"/>
              </a:ext>
            </a:extLst>
          </p:cNvPr>
          <p:cNvSpPr txBox="1"/>
          <p:nvPr/>
        </p:nvSpPr>
        <p:spPr>
          <a:xfrm>
            <a:off x="1543970" y="2500316"/>
            <a:ext cx="9104060" cy="1857368"/>
          </a:xfrm>
          <a:prstGeom prst="rect">
            <a:avLst/>
          </a:prstGeom>
          <a:noFill/>
        </p:spPr>
        <p:txBody>
          <a:bodyPr wrap="square" rtlCol="0">
            <a:spAutoFit/>
          </a:bodyPr>
          <a:lstStyle/>
          <a:p>
            <a:pPr indent="457200">
              <a:lnSpc>
                <a:spcPct val="107000"/>
              </a:lnSpc>
              <a:spcAft>
                <a:spcPts val="800"/>
              </a:spcAft>
            </a:pP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Με τον όρο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RFID</a:t>
            </a: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Radio Frequency Identification </a:t>
            </a: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η αλλιώς ταυτοποίηση μέσω ραδιοσυχνοτήτων ) ουσιαστικά μιλάμε για μικρά ηλεκτρονικά κυκλώματα , πολύ μικρά σε μέγεθος , τα οποία μεταφέρουν κάποια ψηφιακή πληροφορία και χρησιμοποιούνται για κάποιου είδους αναγνώριση. Τα κυκλώματα αυτά, τοποθετούνται πάνω σε αντικείμενα και μέσω των ραδιοκυμάτων μπορεί το αντικείμενο αυτό να αναγνωριστεί , χωρίς να χρειάζεται μάλιστα να υπάρχει οπτική επαφή.</a:t>
            </a:r>
          </a:p>
        </p:txBody>
      </p:sp>
    </p:spTree>
    <p:extLst>
      <p:ext uri="{BB962C8B-B14F-4D97-AF65-F5344CB8AC3E}">
        <p14:creationId xmlns:p14="http://schemas.microsoft.com/office/powerpoint/2010/main" val="259311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9A23C20-7A9F-9DC1-F5B0-D63F16DA107B}"/>
              </a:ext>
            </a:extLst>
          </p:cNvPr>
          <p:cNvSpPr>
            <a:spLocks noGrp="1"/>
          </p:cNvSpPr>
          <p:nvPr>
            <p:ph type="title"/>
          </p:nvPr>
        </p:nvSpPr>
        <p:spPr>
          <a:xfrm>
            <a:off x="1453527" y="680093"/>
            <a:ext cx="9284945" cy="1251343"/>
          </a:xfrm>
        </p:spPr>
        <p:txBody>
          <a:bodyPr>
            <a:normAutofit fontScale="90000"/>
          </a:bodyPr>
          <a:lstStyle/>
          <a:p>
            <a:pPr algn="ctr"/>
            <a:r>
              <a:rPr lang="el-GR"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ΑΠΟ ΤΙ ΑΠΟΤΕΛΕΙΤΑΙ ΕΝΑ </a:t>
            </a:r>
            <a:r>
              <a:rPr lang="en-US"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RFID </a:t>
            </a:r>
            <a:r>
              <a:rPr lang="el-GR"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ΣΥΣΤΗΜΑ ; </a:t>
            </a:r>
            <a:br>
              <a:rPr lang="el-G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l-GR" dirty="0"/>
          </a:p>
        </p:txBody>
      </p:sp>
      <p:sp>
        <p:nvSpPr>
          <p:cNvPr id="6" name="TextBox 5">
            <a:extLst>
              <a:ext uri="{FF2B5EF4-FFF2-40B4-BE49-F238E27FC236}">
                <a16:creationId xmlns:a16="http://schemas.microsoft.com/office/drawing/2014/main" id="{C875D231-DB4B-B54D-D0D1-C75880FC4ADC}"/>
              </a:ext>
            </a:extLst>
          </p:cNvPr>
          <p:cNvSpPr txBox="1"/>
          <p:nvPr/>
        </p:nvSpPr>
        <p:spPr>
          <a:xfrm>
            <a:off x="2620346" y="2080727"/>
            <a:ext cx="6951306" cy="3407984"/>
          </a:xfrm>
          <a:prstGeom prst="rect">
            <a:avLst/>
          </a:prstGeom>
          <a:noFill/>
        </p:spPr>
        <p:txBody>
          <a:bodyPr wrap="square" rtlCol="0">
            <a:spAutoFit/>
          </a:bodyPr>
          <a:lstStyle/>
          <a:p>
            <a:pPr marL="342900" lvl="0" indent="-342900">
              <a:lnSpc>
                <a:spcPct val="106000"/>
              </a:lnSpc>
              <a:buFont typeface="Symbol" panose="05050102010706020507" pitchFamily="18" charset="2"/>
              <a:buChar char=""/>
            </a:pPr>
            <a:r>
              <a:rPr lang="el-G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Μία ή περισσότερες ετικέτες (εναλλακτικά ονομάζονται και αναμεταδότες)</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6000"/>
              </a:lnSpc>
            </a:pPr>
            <a:r>
              <a:rPr lang="el-G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l-G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Μία ή περισσότερες συσκευές ανάγνωσης/εγγραφής (εναλλακτικά ονομάζονται και πομποδέκτες ή αναγνώστες)</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6000"/>
              </a:lnSpc>
            </a:pPr>
            <a:r>
              <a:rPr lang="el-G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Font typeface="Symbol" panose="05050102010706020507" pitchFamily="18" charset="2"/>
              <a:buChar char=""/>
            </a:pPr>
            <a:r>
              <a:rPr lang="el-G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Δύο ή περισσότερες κεραίες, μία ή δύο επί της ετικέτας και τουλάχιστον μία σε κάθε αναγνώστη</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6000"/>
              </a:lnSpc>
            </a:pPr>
            <a:r>
              <a:rPr lang="el-G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Symbol" panose="05050102010706020507" pitchFamily="18" charset="2"/>
              <a:buChar char=""/>
            </a:pPr>
            <a:r>
              <a:rPr lang="el-G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Λογισμικό εφαρμογής και ένα σύστημα κεντρικού υπολογιστή</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Tree>
    <p:extLst>
      <p:ext uri="{BB962C8B-B14F-4D97-AF65-F5344CB8AC3E}">
        <p14:creationId xmlns:p14="http://schemas.microsoft.com/office/powerpoint/2010/main" val="8292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5C4D966-99A2-1269-E625-68401F2F72E9}"/>
              </a:ext>
            </a:extLst>
          </p:cNvPr>
          <p:cNvSpPr>
            <a:spLocks noGrp="1"/>
          </p:cNvSpPr>
          <p:nvPr>
            <p:ph type="title"/>
          </p:nvPr>
        </p:nvSpPr>
        <p:spPr>
          <a:xfrm>
            <a:off x="4215388" y="652102"/>
            <a:ext cx="3761223" cy="644853"/>
          </a:xfrm>
        </p:spPr>
        <p:txBody>
          <a:bodyPr>
            <a:normAutofit fontScale="90000"/>
          </a:bodyPr>
          <a:lstStyle/>
          <a:p>
            <a:pPr algn="ctr"/>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ΕΤΙΚΕΤΕΣ </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RFID</a:t>
            </a:r>
            <a:b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B780ACA-00BB-FB0B-28B6-6C790175CAC2}"/>
              </a:ext>
            </a:extLst>
          </p:cNvPr>
          <p:cNvSpPr txBox="1"/>
          <p:nvPr/>
        </p:nvSpPr>
        <p:spPr>
          <a:xfrm>
            <a:off x="1593978" y="1296955"/>
            <a:ext cx="9004041" cy="3309560"/>
          </a:xfrm>
          <a:prstGeom prst="rect">
            <a:avLst/>
          </a:prstGeom>
          <a:noFill/>
        </p:spPr>
        <p:txBody>
          <a:bodyPr wrap="square" rtlCol="0">
            <a:spAutoFit/>
          </a:bodyPr>
          <a:lstStyle/>
          <a:p>
            <a:pPr>
              <a:lnSpc>
                <a:spcPct val="106000"/>
              </a:lnSpc>
              <a:buSzPts val="1100"/>
            </a:pP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Μία ετικέτα RFID αποτελείται από τρία μέρη:</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buSzPts val="1100"/>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SzPts val="1100"/>
              <a:buFont typeface="+mj-lt"/>
              <a:buAutoNum type="romanLcPeriod"/>
            </a:pP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Ένα μικροσκοπικό ολοκληρωμένο κύκλωμα πυριτίου για την αποθήκευση και επεξεργασία πληροφοριών και άλλων εξειδικευμένων λειτουργιών.</a:t>
            </a:r>
          </a:p>
          <a:p>
            <a:pPr marL="1371600">
              <a:lnSpc>
                <a:spcPct val="106000"/>
              </a:lnSpc>
            </a:pPr>
            <a:r>
              <a:rPr lang="el-G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SzPts val="1100"/>
              <a:buFont typeface="+mj-lt"/>
              <a:buAutoNum type="romanLcPeriod"/>
            </a:pP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Μία (ή περισσότερες) κεραία για να λαμβάνει και να μεταδίδει σήματα ραδιοσυχνοτήτων προκειμένου να αποστείλει τα δεδομένα που ζητά ο αναγνώστης</a:t>
            </a:r>
          </a:p>
          <a:p>
            <a:pPr marL="1371600">
              <a:lnSpc>
                <a:spcPct val="106000"/>
              </a:lnSpc>
            </a:pPr>
            <a:r>
              <a:rPr lang="el-G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SzPts val="1100"/>
              <a:buFont typeface="+mj-lt"/>
              <a:buAutoNum type="romanLcPeriod"/>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t>
            </a: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να υπόστρωμα ή ένα υλικό ενθυλάκωσης. Το μικροτσίπ και η κεραία είναι τοποθετημένα ώστε να σχηματίζουν μία σύνθεση η οποία στη συνέχεια ενθυλακώνεται σε ένα άλλο υλικό για το σχηματισμό της τελικής ετικέτας. </a:t>
            </a:r>
          </a:p>
        </p:txBody>
      </p:sp>
      <p:pic>
        <p:nvPicPr>
          <p:cNvPr id="7" name="Εικόνα 6">
            <a:extLst>
              <a:ext uri="{FF2B5EF4-FFF2-40B4-BE49-F238E27FC236}">
                <a16:creationId xmlns:a16="http://schemas.microsoft.com/office/drawing/2014/main" id="{044BCE54-F662-FDB4-D8D0-E84362AD39AE}"/>
              </a:ext>
            </a:extLst>
          </p:cNvPr>
          <p:cNvPicPr>
            <a:picLocks noChangeAspect="1"/>
          </p:cNvPicPr>
          <p:nvPr/>
        </p:nvPicPr>
        <p:blipFill rotWithShape="1">
          <a:blip r:embed="rId2">
            <a:extLst>
              <a:ext uri="{28A0092B-C50C-407E-A947-70E740481C1C}">
                <a14:useLocalDpi xmlns:a14="http://schemas.microsoft.com/office/drawing/2010/main" val="0"/>
              </a:ext>
            </a:extLst>
          </a:blip>
          <a:srcRect t="2422"/>
          <a:stretch/>
        </p:blipFill>
        <p:spPr bwMode="auto">
          <a:xfrm>
            <a:off x="6529532" y="4500681"/>
            <a:ext cx="4068487" cy="21207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188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5" name="Θέση ημερομηνίας 4">
            <a:extLst>
              <a:ext uri="{FF2B5EF4-FFF2-40B4-BE49-F238E27FC236}">
                <a16:creationId xmlns:a16="http://schemas.microsoft.com/office/drawing/2014/main" id="{31F12DE5-952F-D3C8-2939-A2EF1149CCED}"/>
              </a:ext>
            </a:extLst>
          </p:cNvPr>
          <p:cNvSpPr>
            <a:spLocks noGrp="1"/>
          </p:cNvSpPr>
          <p:nvPr>
            <p:ph type="dt" sz="half" idx="10"/>
          </p:nvPr>
        </p:nvSpPr>
        <p:spPr/>
        <p:txBody>
          <a:bodyPr/>
          <a:lstStyle/>
          <a:p>
            <a:pPr rtl="0"/>
            <a:fld id="{86D902E8-EFEB-49E0-A81E-5B9E8C2EA99F}" type="datetime1">
              <a:rPr lang="el-GR" smtClean="0"/>
              <a:t>25/Μαϊ/2022</a:t>
            </a:fld>
            <a:endParaRPr lang="en-US" dirty="0"/>
          </a:p>
        </p:txBody>
      </p:sp>
      <p:sp>
        <p:nvSpPr>
          <p:cNvPr id="6" name="Τίτλος 1">
            <a:extLst>
              <a:ext uri="{FF2B5EF4-FFF2-40B4-BE49-F238E27FC236}">
                <a16:creationId xmlns:a16="http://schemas.microsoft.com/office/drawing/2014/main" id="{4F9E53E0-2F0B-0FCD-4A6A-DCD989640110}"/>
              </a:ext>
            </a:extLst>
          </p:cNvPr>
          <p:cNvSpPr>
            <a:spLocks noGrp="1"/>
          </p:cNvSpPr>
          <p:nvPr>
            <p:ph type="title"/>
          </p:nvPr>
        </p:nvSpPr>
        <p:spPr>
          <a:xfrm>
            <a:off x="4215388" y="689425"/>
            <a:ext cx="3761223" cy="644853"/>
          </a:xfrm>
        </p:spPr>
        <p:txBody>
          <a:bodyPr>
            <a:normAutofit fontScale="90000"/>
          </a:bodyPr>
          <a:lstStyle/>
          <a:p>
            <a:pPr algn="ctr"/>
            <a: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ΕΤΙΚΕΤΕΣ </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RFID</a:t>
            </a:r>
            <a:br>
              <a:rPr lang="el-GR"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6E8BD29-CD89-2E3E-9D7B-B2BB33D18369}"/>
              </a:ext>
            </a:extLst>
          </p:cNvPr>
          <p:cNvSpPr txBox="1"/>
          <p:nvPr/>
        </p:nvSpPr>
        <p:spPr>
          <a:xfrm>
            <a:off x="2446457" y="2643721"/>
            <a:ext cx="5609255" cy="1570558"/>
          </a:xfrm>
          <a:prstGeom prst="rect">
            <a:avLst/>
          </a:prstGeom>
          <a:noFill/>
        </p:spPr>
        <p:txBody>
          <a:bodyPr wrap="square" rtlCol="0">
            <a:spAutoFit/>
          </a:bodyPr>
          <a:lstStyle/>
          <a:p>
            <a:pPr>
              <a:lnSpc>
                <a:spcPct val="107000"/>
              </a:lnSpc>
              <a:spcAft>
                <a:spcPts val="800"/>
              </a:spcAft>
            </a:pPr>
            <a:r>
              <a:rPr lang="el-GR" b="0" i="0" dirty="0">
                <a:solidFill>
                  <a:schemeClr val="bg1"/>
                </a:solidFill>
                <a:effectLst/>
                <a:latin typeface="Segoe UI Historic" panose="020B0502040204020203" pitchFamily="34" charset="0"/>
              </a:rPr>
              <a:t>Οι ετικέτες μπορούν να ταξινομηθούν με βάση :</a:t>
            </a:r>
          </a:p>
          <a:p>
            <a:pPr marL="342900" indent="-342900">
              <a:lnSpc>
                <a:spcPct val="107000"/>
              </a:lnSpc>
              <a:spcAft>
                <a:spcPts val="800"/>
              </a:spcAft>
              <a:buFont typeface="Arial" panose="020B0604020202020204" pitchFamily="34" charset="0"/>
              <a:buChar char="•"/>
            </a:pPr>
            <a:r>
              <a:rPr lang="el-GR" b="0" i="0" dirty="0">
                <a:solidFill>
                  <a:schemeClr val="bg1"/>
                </a:solidFill>
                <a:effectLst/>
                <a:latin typeface="Segoe UI Historic" panose="020B0502040204020203" pitchFamily="34" charset="0"/>
              </a:rPr>
              <a:t>Την ικανότητα ανάγνωσης/εγγραφής</a:t>
            </a:r>
          </a:p>
          <a:p>
            <a:pPr marL="342900" indent="-342900">
              <a:lnSpc>
                <a:spcPct val="107000"/>
              </a:lnSpc>
              <a:spcAft>
                <a:spcPts val="800"/>
              </a:spcAft>
              <a:buFont typeface="Arial" panose="020B0604020202020204" pitchFamily="34" charset="0"/>
              <a:buChar char="•"/>
            </a:pPr>
            <a:r>
              <a:rPr lang="el-GR" b="0" i="0" dirty="0">
                <a:solidFill>
                  <a:schemeClr val="bg1"/>
                </a:solidFill>
                <a:effectLst/>
                <a:latin typeface="Segoe UI Historic" panose="020B0502040204020203" pitchFamily="34" charset="0"/>
              </a:rPr>
              <a:t>Την πηγή ισχύος </a:t>
            </a:r>
          </a:p>
          <a:p>
            <a:pPr marL="342900" indent="-342900">
              <a:lnSpc>
                <a:spcPct val="107000"/>
              </a:lnSpc>
              <a:spcAft>
                <a:spcPts val="800"/>
              </a:spcAft>
              <a:buFont typeface="Arial" panose="020B0604020202020204" pitchFamily="34" charset="0"/>
              <a:buChar char="•"/>
            </a:pPr>
            <a:r>
              <a:rPr lang="el-GR" b="0" i="0" dirty="0">
                <a:solidFill>
                  <a:schemeClr val="bg1"/>
                </a:solidFill>
                <a:effectLst/>
                <a:latin typeface="Segoe UI Historic" panose="020B0502040204020203" pitchFamily="34" charset="0"/>
              </a:rPr>
              <a:t>Την ραδιοσυχνότητα</a:t>
            </a:r>
            <a:endPar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371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6" name="Τίτλος 1">
            <a:extLst>
              <a:ext uri="{FF2B5EF4-FFF2-40B4-BE49-F238E27FC236}">
                <a16:creationId xmlns:a16="http://schemas.microsoft.com/office/drawing/2014/main" id="{646AC25C-68F5-0DF0-3FDC-51FB7F2BC9EE}"/>
              </a:ext>
            </a:extLst>
          </p:cNvPr>
          <p:cNvSpPr txBox="1">
            <a:spLocks/>
          </p:cNvSpPr>
          <p:nvPr/>
        </p:nvSpPr>
        <p:spPr>
          <a:xfrm>
            <a:off x="4215388" y="801392"/>
            <a:ext cx="3761223" cy="644853"/>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l-GR"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ΕΤΙΚΕΤΕΣ </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RFID</a:t>
            </a:r>
            <a:br>
              <a:rPr lang="el-GR"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b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333F06C-58F4-02D9-1C97-2217803B975A}"/>
              </a:ext>
            </a:extLst>
          </p:cNvPr>
          <p:cNvSpPr txBox="1"/>
          <p:nvPr/>
        </p:nvSpPr>
        <p:spPr>
          <a:xfrm>
            <a:off x="2559697" y="1519849"/>
            <a:ext cx="7072604" cy="4985980"/>
          </a:xfrm>
          <a:prstGeom prst="rect">
            <a:avLst/>
          </a:prstGeom>
          <a:noFill/>
        </p:spPr>
        <p:txBody>
          <a:bodyPr wrap="square" rtlCol="0">
            <a:spAutoFit/>
          </a:bodyPr>
          <a:lstStyle/>
          <a:p>
            <a:r>
              <a:rPr lang="el-GR" sz="1800" b="0" i="0" dirty="0">
                <a:solidFill>
                  <a:schemeClr val="bg1"/>
                </a:solidFill>
                <a:effectLst/>
                <a:latin typeface="Calibri" panose="020F0502020204030204" pitchFamily="34" charset="0"/>
                <a:cs typeface="Calibri" panose="020F0502020204030204" pitchFamily="34" charset="0"/>
              </a:rPr>
              <a:t>Όσον αφορά την ικανότητα ανάγνωσης εγγραφής έχουμε :</a:t>
            </a:r>
          </a:p>
          <a:p>
            <a:r>
              <a:rPr lang="el-GR" sz="1800" b="0" i="0" dirty="0">
                <a:solidFill>
                  <a:schemeClr val="bg1"/>
                </a:solidFill>
                <a:effectLst/>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l-GR" sz="1800" b="1" i="1" u="sng" dirty="0">
                <a:solidFill>
                  <a:schemeClr val="bg1"/>
                </a:solidFill>
                <a:effectLst/>
                <a:latin typeface="Calibri" panose="020F0502020204030204" pitchFamily="34" charset="0"/>
                <a:cs typeface="Calibri" panose="020F0502020204030204" pitchFamily="34" charset="0"/>
              </a:rPr>
              <a:t>Ετικέτες μόνο για ανάγνωση </a:t>
            </a:r>
          </a:p>
          <a:p>
            <a:r>
              <a:rPr lang="el-GR" dirty="0">
                <a:solidFill>
                  <a:schemeClr val="bg1"/>
                </a:solidFill>
                <a:latin typeface="Calibri" panose="020F0502020204030204" pitchFamily="34" charset="0"/>
                <a:cs typeface="Calibri" panose="020F0502020204030204" pitchFamily="34" charset="0"/>
              </a:rPr>
              <a:t>	</a:t>
            </a:r>
            <a:r>
              <a:rPr lang="el-GR" sz="1600" b="0" i="0" dirty="0">
                <a:solidFill>
                  <a:schemeClr val="bg1"/>
                </a:solidFill>
                <a:effectLst/>
                <a:latin typeface="Calibri" panose="020F0502020204030204" pitchFamily="34" charset="0"/>
                <a:cs typeface="Calibri" panose="020F0502020204030204" pitchFamily="34" charset="0"/>
              </a:rPr>
              <a:t>Πρόκειται για τις πιο φθηνές ετικέτες στην αγορά, καθώς είναι μόνο για 	ανάγνωση και έχουν προγραμματιστεί στο εργοστάσιο με αναλλοίωτα 	δεδομένα.</a:t>
            </a:r>
          </a:p>
          <a:p>
            <a:endParaRPr lang="el-GR" sz="1600" b="0" i="0" dirty="0">
              <a:solidFill>
                <a:schemeClr val="bg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l-GR" sz="1800" b="1" i="1" u="sng" dirty="0">
                <a:solidFill>
                  <a:schemeClr val="bg1"/>
                </a:solidFill>
                <a:effectLst/>
                <a:latin typeface="Calibri" panose="020F0502020204030204" pitchFamily="34" charset="0"/>
                <a:cs typeface="Calibri" panose="020F0502020204030204" pitchFamily="34" charset="0"/>
              </a:rPr>
              <a:t>Ετικέτες μίας εγγραφής </a:t>
            </a:r>
          </a:p>
          <a:p>
            <a:pPr lvl="1"/>
            <a:r>
              <a:rPr lang="el-GR" sz="1600" b="0" i="0" dirty="0">
                <a:solidFill>
                  <a:schemeClr val="bg1"/>
                </a:solidFill>
                <a:effectLst/>
                <a:latin typeface="Calibri" panose="020F0502020204030204" pitchFamily="34" charset="0"/>
                <a:cs typeface="Calibri" panose="020F0502020204030204" pitchFamily="34" charset="0"/>
              </a:rPr>
              <a:t>Τα δεδομένα μπορούν να εγγραφούν στην ετικέτα μόνο μια φορά είτε κατά την παραγωγή είτε κατά τη διανομή.</a:t>
            </a:r>
          </a:p>
          <a:p>
            <a:pPr lvl="1"/>
            <a:endParaRPr lang="el-GR" sz="1600" b="0" i="0" dirty="0">
              <a:solidFill>
                <a:schemeClr val="bg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l-GR" sz="1800" b="1" i="1" u="sng" dirty="0">
                <a:solidFill>
                  <a:schemeClr val="bg1"/>
                </a:solidFill>
                <a:effectLst/>
                <a:latin typeface="Calibri" panose="020F0502020204030204" pitchFamily="34" charset="0"/>
                <a:cs typeface="Calibri" panose="020F0502020204030204" pitchFamily="34" charset="0"/>
              </a:rPr>
              <a:t>Ετικέτες ανάγνωσης/εγγραφής </a:t>
            </a:r>
          </a:p>
          <a:p>
            <a:pPr lvl="1"/>
            <a:r>
              <a:rPr lang="el-GR" sz="1600" i="0" dirty="0">
                <a:solidFill>
                  <a:schemeClr val="bg1"/>
                </a:solidFill>
                <a:effectLst/>
                <a:latin typeface="Calibri" panose="020F0502020204030204" pitchFamily="34" charset="0"/>
                <a:cs typeface="Calibri" panose="020F0502020204030204" pitchFamily="34" charset="0"/>
              </a:rPr>
              <a:t>Οι ετικέτες αυτές μπορούν να </a:t>
            </a:r>
            <a:r>
              <a:rPr lang="el-GR" sz="1600" i="0" dirty="0" err="1">
                <a:solidFill>
                  <a:schemeClr val="bg1"/>
                </a:solidFill>
                <a:effectLst/>
                <a:latin typeface="Calibri" panose="020F0502020204030204" pitchFamily="34" charset="0"/>
                <a:cs typeface="Calibri" panose="020F0502020204030204" pitchFamily="34" charset="0"/>
              </a:rPr>
              <a:t>επαναπρογραμματιστούν</a:t>
            </a:r>
            <a:r>
              <a:rPr lang="el-GR" sz="1600" i="0" dirty="0">
                <a:solidFill>
                  <a:schemeClr val="bg1"/>
                </a:solidFill>
                <a:effectLst/>
                <a:latin typeface="Calibri" panose="020F0502020204030204" pitchFamily="34" charset="0"/>
                <a:cs typeface="Calibri" panose="020F0502020204030204" pitchFamily="34" charset="0"/>
              </a:rPr>
              <a:t> ελεύθερα από τους χρήστες, έτσι ώστε νέα δεδομένα να εγγράφονται και να σβήνονται όταν αυτό απαιτείται. Είναι επαναχρησιμοποιήσιμες ετικέτες και αποτελούν την πιο συνήθη επιλογή. Συνήθως, η μνήμη περιέχει και μια περιοχή μόνο για ανάγνωση προκειμένου να </a:t>
            </a:r>
            <a:r>
              <a:rPr lang="el-GR" sz="1600" i="0" dirty="0" err="1">
                <a:solidFill>
                  <a:schemeClr val="bg1"/>
                </a:solidFill>
                <a:effectLst/>
                <a:latin typeface="Calibri" panose="020F0502020204030204" pitchFamily="34" charset="0"/>
                <a:cs typeface="Calibri" panose="020F0502020204030204" pitchFamily="34" charset="0"/>
              </a:rPr>
              <a:t>αποθηκευθεί</a:t>
            </a:r>
            <a:r>
              <a:rPr lang="el-GR" sz="1600" i="0" dirty="0">
                <a:solidFill>
                  <a:schemeClr val="bg1"/>
                </a:solidFill>
                <a:effectLst/>
                <a:latin typeface="Calibri" panose="020F0502020204030204" pitchFamily="34" charset="0"/>
                <a:cs typeface="Calibri" panose="020F0502020204030204" pitchFamily="34" charset="0"/>
              </a:rPr>
              <a:t> ο μοναδικός αριθμός ταυτότητας.</a:t>
            </a:r>
            <a:br>
              <a:rPr lang="el-GR" b="0" i="0" dirty="0">
                <a:solidFill>
                  <a:schemeClr val="bg1"/>
                </a:solidFill>
                <a:effectLst/>
                <a:latin typeface="Calibri" panose="020F0502020204030204" pitchFamily="34" charset="0"/>
                <a:cs typeface="Calibri" panose="020F0502020204030204" pitchFamily="34" charset="0"/>
              </a:rPr>
            </a:br>
            <a:br>
              <a:rPr lang="el-GR" b="0" i="0" dirty="0">
                <a:solidFill>
                  <a:schemeClr val="bg1"/>
                </a:solidFill>
                <a:effectLst/>
                <a:latin typeface="Calibri" panose="020F0502020204030204" pitchFamily="34" charset="0"/>
                <a:cs typeface="Calibri" panose="020F0502020204030204" pitchFamily="34" charset="0"/>
              </a:rPr>
            </a:br>
            <a:endParaRPr lang="el-GR" dirty="0"/>
          </a:p>
        </p:txBody>
      </p:sp>
    </p:spTree>
    <p:extLst>
      <p:ext uri="{BB962C8B-B14F-4D97-AF65-F5344CB8AC3E}">
        <p14:creationId xmlns:p14="http://schemas.microsoft.com/office/powerpoint/2010/main" val="173884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Effect transition="in" filter="fade">
                                      <p:cBhvr>
                                        <p:cTn id="25" dur="500"/>
                                        <p:tgtEl>
                                          <p:spTgt spid="9">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500"/>
                                        <p:tgtEl>
                                          <p:spTgt spid="9">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animEffect transition="in" filter="fade">
                                      <p:cBhvr>
                                        <p:cTn id="33" dur="500"/>
                                        <p:tgtEl>
                                          <p:spTgt spid="9">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9" end="9"/>
                                            </p:txEl>
                                          </p:spTgt>
                                        </p:tgtEl>
                                        <p:attrNameLst>
                                          <p:attrName>style.visibility</p:attrName>
                                        </p:attrNameLst>
                                      </p:cBhvr>
                                      <p:to>
                                        <p:strVal val="visible"/>
                                      </p:to>
                                    </p:set>
                                    <p:animEffect transition="in" filter="fade">
                                      <p:cBhvr>
                                        <p:cTn id="36"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6" name="Τίτλος 1">
            <a:extLst>
              <a:ext uri="{FF2B5EF4-FFF2-40B4-BE49-F238E27FC236}">
                <a16:creationId xmlns:a16="http://schemas.microsoft.com/office/drawing/2014/main" id="{646AC25C-68F5-0DF0-3FDC-51FB7F2BC9EE}"/>
              </a:ext>
            </a:extLst>
          </p:cNvPr>
          <p:cNvSpPr txBox="1">
            <a:spLocks/>
          </p:cNvSpPr>
          <p:nvPr/>
        </p:nvSpPr>
        <p:spPr>
          <a:xfrm>
            <a:off x="4215388" y="801392"/>
            <a:ext cx="3761223" cy="644853"/>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l-GR"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ΕΤΙΚΕΤΕΣ </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RFID</a:t>
            </a:r>
            <a:br>
              <a:rPr lang="el-GR"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b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333F06C-58F4-02D9-1C97-2217803B975A}"/>
              </a:ext>
            </a:extLst>
          </p:cNvPr>
          <p:cNvSpPr txBox="1"/>
          <p:nvPr/>
        </p:nvSpPr>
        <p:spPr>
          <a:xfrm>
            <a:off x="904007" y="1446245"/>
            <a:ext cx="7072604" cy="5232202"/>
          </a:xfrm>
          <a:prstGeom prst="rect">
            <a:avLst/>
          </a:prstGeom>
          <a:noFill/>
        </p:spPr>
        <p:txBody>
          <a:bodyPr wrap="square" rtlCol="0">
            <a:spAutoFit/>
          </a:bodyPr>
          <a:lstStyle/>
          <a:p>
            <a:r>
              <a:rPr lang="el-GR" sz="1800" b="0" i="0" dirty="0">
                <a:solidFill>
                  <a:schemeClr val="bg1"/>
                </a:solidFill>
                <a:effectLst/>
                <a:latin typeface="Calibri" panose="020F0502020204030204" pitchFamily="34" charset="0"/>
                <a:cs typeface="Calibri" panose="020F0502020204030204" pitchFamily="34" charset="0"/>
              </a:rPr>
              <a:t>Όσον αφορά την πηγή ισχύος έχουμε :</a:t>
            </a:r>
          </a:p>
          <a:p>
            <a:r>
              <a:rPr lang="el-GR" sz="1800" b="0" i="0" dirty="0">
                <a:solidFill>
                  <a:schemeClr val="bg1"/>
                </a:solidFill>
                <a:effectLst/>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l-GR" sz="1800" b="1"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Παθητικές ετικέτες</a:t>
            </a:r>
            <a:endParaRPr lang="el-GR" sz="1800"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l-GR" sz="1600" b="0" i="0" dirty="0">
                <a:solidFill>
                  <a:schemeClr val="bg1"/>
                </a:solidFill>
                <a:effectLst/>
                <a:latin typeface="Calibri" panose="020F0502020204030204" pitchFamily="34" charset="0"/>
                <a:cs typeface="Calibri" panose="020F0502020204030204" pitchFamily="34" charset="0"/>
              </a:rPr>
              <a:t>	</a:t>
            </a:r>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Οι ετικέτες αυτές είναι με διαφορά οι πιο κοινές και δεν απαιτούν 	εσωτερική ισχύ. Λαμβάνουν ισχύ μετάδοσης από το εισερχόμενο 	σήμα 	ραδιοσυχνότητας που αποστέλλεται από τον αναγνώστη. </a:t>
            </a:r>
          </a:p>
          <a:p>
            <a:endParaRPr lang="el-GR" sz="1600" b="0" i="0" dirty="0">
              <a:solidFill>
                <a:schemeClr val="bg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l-GR" sz="1800" b="1"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Ενεργητικές/Ενεργές ετικέτες</a:t>
            </a:r>
            <a:endParaRPr lang="el-GR" sz="1800" b="1" i="1" u="sng" dirty="0">
              <a:solidFill>
                <a:schemeClr val="bg1"/>
              </a:solidFill>
              <a:effectLst/>
              <a:latin typeface="Calibri" panose="020F0502020204030204" pitchFamily="34" charset="0"/>
              <a:cs typeface="Calibri" panose="020F0502020204030204" pitchFamily="34" charset="0"/>
            </a:endParaRPr>
          </a:p>
          <a:p>
            <a:pPr lvl="1"/>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Οι ενεργές ετικέτες περιλαμβάνουν μια μπαταρία για τη μετάδοση ισχύος, η οποία τις καθιστά μεγαλύτερες σε μέγεθος και πιο ακριβές από τις παθητικές ετικέτες. Επίσης έχουν πολύ ταχύτερο ρυθμό μεταφοράς δεδομένων.</a:t>
            </a:r>
          </a:p>
          <a:p>
            <a:pPr lvl="1"/>
            <a:endParaRPr lang="el-GR" sz="1600" b="0" i="0" dirty="0">
              <a:solidFill>
                <a:schemeClr val="bg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l-GR" sz="1800" b="1" i="1" u="sng"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Ημι</a:t>
            </a:r>
            <a:r>
              <a:rPr lang="el-GR" sz="1800" b="1"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-παθητικές/</a:t>
            </a:r>
            <a:r>
              <a:rPr lang="el-GR" sz="1800" b="1" i="1" u="sng"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Ημι</a:t>
            </a:r>
            <a:r>
              <a:rPr lang="el-GR" sz="1800" b="1"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-ενεργές ετικέτες</a:t>
            </a:r>
            <a:endParaRPr lang="el-GR" sz="1800" b="1" i="1" u="sng" dirty="0">
              <a:solidFill>
                <a:schemeClr val="bg1"/>
              </a:solidFill>
              <a:effectLst/>
              <a:latin typeface="Calibri" panose="020F0502020204030204" pitchFamily="34" charset="0"/>
              <a:cs typeface="Calibri" panose="020F0502020204030204" pitchFamily="34" charset="0"/>
            </a:endParaRPr>
          </a:p>
          <a:p>
            <a:pPr lvl="1"/>
            <a:r>
              <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Οι ετικέτες αυτές επικοινωνούν σαν τις παθητικές ετικέτες με την έννοια ότι χρησιμοποιούν την ενέργεια από τον αναγνώστη προκειμένου να εκπέμψουν ένα σήμα. Ωστόσο, έχουν τη δική τους πηγή ισχύος, η οποία χρησιμοποιείται για την τροφοδοσία του μικροτσίπ και για να εκτελέσει ενεργές λειτουργίες, όπως είναι η καταγραφή της θερμοκρασίας. </a:t>
            </a:r>
            <a:br>
              <a:rPr lang="el-GR" b="0" i="0" dirty="0">
                <a:solidFill>
                  <a:schemeClr val="bg1"/>
                </a:solidFill>
                <a:effectLst/>
                <a:latin typeface="Calibri" panose="020F0502020204030204" pitchFamily="34" charset="0"/>
                <a:cs typeface="Calibri" panose="020F0502020204030204" pitchFamily="34" charset="0"/>
              </a:rPr>
            </a:br>
            <a:br>
              <a:rPr lang="el-GR" b="0" i="0" dirty="0">
                <a:solidFill>
                  <a:schemeClr val="bg1"/>
                </a:solidFill>
                <a:effectLst/>
                <a:latin typeface="Calibri" panose="020F0502020204030204" pitchFamily="34" charset="0"/>
                <a:cs typeface="Calibri" panose="020F0502020204030204" pitchFamily="34" charset="0"/>
              </a:rPr>
            </a:br>
            <a:endParaRPr lang="el-GR" dirty="0"/>
          </a:p>
        </p:txBody>
      </p:sp>
      <p:pic>
        <p:nvPicPr>
          <p:cNvPr id="4" name="Εικόνα 3">
            <a:extLst>
              <a:ext uri="{FF2B5EF4-FFF2-40B4-BE49-F238E27FC236}">
                <a16:creationId xmlns:a16="http://schemas.microsoft.com/office/drawing/2014/main" id="{9905E693-4DEC-E594-8BAD-7EAD9FEF18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1131" y="1785937"/>
            <a:ext cx="3704170" cy="3881438"/>
          </a:xfrm>
          <a:prstGeom prst="rect">
            <a:avLst/>
          </a:prstGeom>
          <a:noFill/>
          <a:ln>
            <a:noFill/>
          </a:ln>
        </p:spPr>
      </p:pic>
    </p:spTree>
    <p:extLst>
      <p:ext uri="{BB962C8B-B14F-4D97-AF65-F5344CB8AC3E}">
        <p14:creationId xmlns:p14="http://schemas.microsoft.com/office/powerpoint/2010/main" val="377106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Effect transition="in" filter="fade">
                                      <p:cBhvr>
                                        <p:cTn id="31" dur="500"/>
                                        <p:tgtEl>
                                          <p:spTgt spid="9">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animEffect transition="in" filter="fade">
                                      <p:cBhvr>
                                        <p:cTn id="34" dur="500"/>
                                        <p:tgtEl>
                                          <p:spTgt spid="9">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6" name="Τίτλος 1">
            <a:extLst>
              <a:ext uri="{FF2B5EF4-FFF2-40B4-BE49-F238E27FC236}">
                <a16:creationId xmlns:a16="http://schemas.microsoft.com/office/drawing/2014/main" id="{646AC25C-68F5-0DF0-3FDC-51FB7F2BC9EE}"/>
              </a:ext>
            </a:extLst>
          </p:cNvPr>
          <p:cNvSpPr txBox="1">
            <a:spLocks/>
          </p:cNvSpPr>
          <p:nvPr/>
        </p:nvSpPr>
        <p:spPr>
          <a:xfrm>
            <a:off x="4215388" y="801392"/>
            <a:ext cx="3761223" cy="644853"/>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l-GR"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ΕΤΙΚΕΤΕΣ </a:t>
            </a: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RFID</a:t>
            </a:r>
            <a:br>
              <a:rPr lang="el-GR"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br>
            <a:endParaRPr lang="el-GR" sz="32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333F06C-58F4-02D9-1C97-2217803B975A}"/>
              </a:ext>
            </a:extLst>
          </p:cNvPr>
          <p:cNvSpPr txBox="1"/>
          <p:nvPr/>
        </p:nvSpPr>
        <p:spPr>
          <a:xfrm>
            <a:off x="3456991" y="2135670"/>
            <a:ext cx="5278017" cy="3406702"/>
          </a:xfrm>
          <a:prstGeom prst="rect">
            <a:avLst/>
          </a:prstGeom>
          <a:noFill/>
        </p:spPr>
        <p:txBody>
          <a:bodyPr wrap="square" rtlCol="0">
            <a:spAutoFit/>
          </a:bodyPr>
          <a:lstStyle/>
          <a:p>
            <a:pPr algn="ctr"/>
            <a:r>
              <a:rPr lang="el-GR" sz="1800" b="0" i="0" dirty="0">
                <a:solidFill>
                  <a:schemeClr val="bg1"/>
                </a:solidFill>
                <a:effectLst/>
                <a:latin typeface="Calibri" panose="020F0502020204030204" pitchFamily="34" charset="0"/>
                <a:cs typeface="Calibri" panose="020F0502020204030204" pitchFamily="34" charset="0"/>
              </a:rPr>
              <a:t>Όσον αφορά την ραδιοσυχνότητα έχουμε :</a:t>
            </a:r>
          </a:p>
          <a:p>
            <a:r>
              <a:rPr lang="el-GR" sz="1800" b="0" i="0" dirty="0">
                <a:solidFill>
                  <a:schemeClr val="bg1"/>
                </a:solidFill>
                <a:effectLst/>
                <a:latin typeface="Calibri" panose="020F0502020204030204" pitchFamily="34" charset="0"/>
                <a:cs typeface="Calibri" panose="020F0502020204030204" pitchFamily="34" charset="0"/>
              </a:rPr>
              <a:t> </a:t>
            </a:r>
          </a:p>
          <a:p>
            <a:pPr marL="342900" lvl="0" indent="-342900">
              <a:lnSpc>
                <a:spcPct val="106000"/>
              </a:lnSpc>
              <a:buSzPts val="1100"/>
              <a:buFont typeface="Arial" panose="020B0604020202020204" pitchFamily="34" charset="0"/>
              <a:buChar char="•"/>
            </a:pPr>
            <a:r>
              <a:rPr lang="el-G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Ετικέτες χαμηλής συχνότητας (περίπου 125-134 </a:t>
            </a:r>
            <a:r>
              <a:rPr lang="el-GR" sz="16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kHz</a:t>
            </a:r>
            <a:r>
              <a:rPr lang="el-G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lvl="0">
              <a:lnSpc>
                <a:spcPct val="106000"/>
              </a:lnSpc>
              <a:buSzPts val="1100"/>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SzPts val="1100"/>
              <a:buFont typeface="Arial" panose="020B0604020202020204" pitchFamily="34" charset="0"/>
              <a:buChar char="•"/>
            </a:pPr>
            <a:r>
              <a:rPr lang="el-G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Ετικέτες υψηλής συχνότητας (13,56 </a:t>
            </a:r>
            <a:r>
              <a:rPr lang="el-GR" sz="16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MHz</a:t>
            </a:r>
            <a:r>
              <a:rPr lang="el-G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lvl="0">
              <a:lnSpc>
                <a:spcPct val="106000"/>
              </a:lnSpc>
              <a:buSzPts val="1100"/>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buSzPts val="1100"/>
              <a:buFont typeface="Arial" panose="020B0604020202020204" pitchFamily="34" charset="0"/>
              <a:buChar char="•"/>
            </a:pPr>
            <a:r>
              <a:rPr lang="el-G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Ετικέτες </a:t>
            </a:r>
            <a:r>
              <a:rPr lang="el-GR" sz="16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υπερ</a:t>
            </a:r>
            <a:r>
              <a:rPr lang="el-G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-υψηλής συχνότητας (UHF) (860-960 </a:t>
            </a:r>
            <a:r>
              <a:rPr lang="el-GR" sz="16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MHz</a:t>
            </a:r>
            <a:r>
              <a:rPr lang="el-G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lvl="0">
              <a:lnSpc>
                <a:spcPct val="106000"/>
              </a:lnSpc>
              <a:buSzPts val="1100"/>
            </a:pP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SzPts val="1100"/>
              <a:buFont typeface="Arial" panose="020B0604020202020204" pitchFamily="34" charset="0"/>
              <a:buChar char="•"/>
            </a:pPr>
            <a:r>
              <a:rPr lang="el-G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Ετικέτες μικροκυμάτων (2,45 </a:t>
            </a:r>
            <a:r>
              <a:rPr lang="el-GR" sz="16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GHz</a:t>
            </a:r>
            <a:r>
              <a:rPr lang="el-GR"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l-GR"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br>
              <a:rPr lang="el-GR" b="0" i="0" dirty="0">
                <a:solidFill>
                  <a:schemeClr val="bg1"/>
                </a:solidFill>
                <a:effectLst/>
                <a:latin typeface="Calibri" panose="020F0502020204030204" pitchFamily="34" charset="0"/>
                <a:cs typeface="Calibri" panose="020F0502020204030204" pitchFamily="34" charset="0"/>
              </a:rPr>
            </a:br>
            <a:br>
              <a:rPr lang="el-GR" b="0" i="0" dirty="0">
                <a:solidFill>
                  <a:schemeClr val="bg1"/>
                </a:solidFill>
                <a:effectLst/>
                <a:latin typeface="Calibri" panose="020F0502020204030204" pitchFamily="34" charset="0"/>
                <a:cs typeface="Calibri" panose="020F0502020204030204" pitchFamily="34" charset="0"/>
              </a:rPr>
            </a:br>
            <a:endParaRPr lang="el-GR" dirty="0"/>
          </a:p>
        </p:txBody>
      </p:sp>
    </p:spTree>
    <p:extLst>
      <p:ext uri="{BB962C8B-B14F-4D97-AF65-F5344CB8AC3E}">
        <p14:creationId xmlns:p14="http://schemas.microsoft.com/office/powerpoint/2010/main" val="396487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8" end="8"/>
                                            </p:txEl>
                                          </p:spTgt>
                                        </p:tgtEl>
                                        <p:attrNameLst>
                                          <p:attrName>style.visibility</p:attrName>
                                        </p:attrNameLst>
                                      </p:cBhvr>
                                      <p:to>
                                        <p:strVal val="visible"/>
                                      </p:to>
                                    </p:set>
                                    <p:animEffect transition="in" filter="fade">
                                      <p:cBhvr>
                                        <p:cTn id="3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Θρόισμα">
  <a:themeElements>
    <a:clrScheme name="Θρόισμα">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Θρόισμα">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Θρόισμα">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91</TotalTime>
  <Words>1605</Words>
  <Application>Microsoft Office PowerPoint</Application>
  <PresentationFormat>Ευρεία οθόνη</PresentationFormat>
  <Paragraphs>150</Paragraphs>
  <Slides>22</Slides>
  <Notes>0</Notes>
  <HiddenSlides>0</HiddenSlides>
  <MMClips>0</MMClips>
  <ScaleCrop>false</ScaleCrop>
  <HeadingPairs>
    <vt:vector size="6" baseType="variant">
      <vt:variant>
        <vt:lpstr>Γραμματοσειρές που χρησιμοποιούνται</vt:lpstr>
      </vt:variant>
      <vt:variant>
        <vt:i4>8</vt:i4>
      </vt:variant>
      <vt:variant>
        <vt:lpstr>Θέμα</vt:lpstr>
      </vt:variant>
      <vt:variant>
        <vt:i4>1</vt:i4>
      </vt:variant>
      <vt:variant>
        <vt:lpstr>Τίτλοι διαφανειών</vt:lpstr>
      </vt:variant>
      <vt:variant>
        <vt:i4>22</vt:i4>
      </vt:variant>
    </vt:vector>
  </HeadingPairs>
  <TitlesOfParts>
    <vt:vector size="31" baseType="lpstr">
      <vt:lpstr>Arial</vt:lpstr>
      <vt:lpstr>Calibri</vt:lpstr>
      <vt:lpstr>Calibri Light</vt:lpstr>
      <vt:lpstr>Century Gothic</vt:lpstr>
      <vt:lpstr>Segoe UI Historic</vt:lpstr>
      <vt:lpstr>Symbol</vt:lpstr>
      <vt:lpstr>Times New Roman</vt:lpstr>
      <vt:lpstr>Wingdings 3</vt:lpstr>
      <vt:lpstr>Θρόισμα</vt:lpstr>
      <vt:lpstr>Εφαρμοσμένα Πληροφοριακά Συστήματα ΙI &amp; Υπολογιστικές Μέθοδοι στην Οικονομία </vt:lpstr>
      <vt:lpstr>ΕΙΣΑΓΩΓΗ</vt:lpstr>
      <vt:lpstr>ΤΙ ΕΊΝΑΙ Η ΤΕΧΝΟΛΟΓΙΑ RFID ;</vt:lpstr>
      <vt:lpstr>ΑΠΟ ΤΙ ΑΠΟΤΕΛΕΙΤΑΙ ΕΝΑ RFID ΣΥΣΤΗΜΑ ;  </vt:lpstr>
      <vt:lpstr>ΕΤΙΚΕΤΕΣ RFID </vt:lpstr>
      <vt:lpstr>ΕΤΙΚΕΤΕΣ RFID </vt:lpstr>
      <vt:lpstr>Παρουσίαση του PowerPoint</vt:lpstr>
      <vt:lpstr>Παρουσίαση του PowerPoint</vt:lpstr>
      <vt:lpstr>Παρουσίαση του PowerPoint</vt:lpstr>
      <vt:lpstr>ΑΝΑΓΝΩΣΤΕΣ RFID</vt:lpstr>
      <vt:lpstr>ΕΝΔΙΑΜΕΣΟ ΛΟΓΙΣΜΙΚΟ </vt:lpstr>
      <vt:lpstr>ΕΦΑΡΜΟΓΕΣ </vt:lpstr>
      <vt:lpstr>ΚΥΡΙΑ ΠΛΕΟΝΕΚΤΗΜΑΤΑ ΤΗΣ ΤΕΧΝΟΛΟΓΙΑΣ RFID </vt:lpstr>
      <vt:lpstr>ΚΥΡΙΑ ΠΛΕΟΝΕΚΤΗΜΑΤΑ ΤΗΣ ΤΕΧΝΟΛΟΓΙΑΣ RFID </vt:lpstr>
      <vt:lpstr>ΚΥΡΙΟI ΠΕΡΙΟΡΙΣΜΟΙ ΤΗΣ ΤΕΧΝΟΛΟΓΙΑΣ RFID </vt:lpstr>
      <vt:lpstr>SMART SUPERMARKET ΜΕ ΤΗΝ ΧΡΗΣΗ RFID</vt:lpstr>
      <vt:lpstr>SMART SUPERMARKET ΜΕ ΤΗΝ ΧΡΗΣΗ RFID</vt:lpstr>
      <vt:lpstr>SMART SUPERMARKET ΜΕ ΤΗΝ ΧΡΗΣΗ RFID</vt:lpstr>
      <vt:lpstr>SMART SUPERMARKET ΜΕ ΤΗΝ ΧΡΗΣΗ RFID</vt:lpstr>
      <vt:lpstr>SMART SUPERMARKET ΜΕ ΤΗΝ ΧΡΗΣΗ RFID</vt:lpstr>
      <vt:lpstr>ΕΡΩΤΗΣΕΙΣ ;</vt:lpstr>
      <vt:lpstr>ΤΕΛΟΣ ΠΑΡΟΥΣΙΑΣΗΣ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Εφαρμοσμένα Πληροφοριακά Συστήματα ΙI &amp; Υπολογιστικές Μέθοδοι στην Οικονομία </dc:title>
  <dc:creator>Marios Fokos</dc:creator>
  <cp:lastModifiedBy>Marios Fokos</cp:lastModifiedBy>
  <cp:revision>2</cp:revision>
  <dcterms:created xsi:type="dcterms:W3CDTF">2022-05-24T20:42:24Z</dcterms:created>
  <dcterms:modified xsi:type="dcterms:W3CDTF">2022-05-25T06:35:40Z</dcterms:modified>
</cp:coreProperties>
</file>